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0"/>
  </p:notesMasterIdLst>
  <p:handoutMasterIdLst>
    <p:handoutMasterId r:id="rId71"/>
  </p:handoutMasterIdLst>
  <p:sldIdLst>
    <p:sldId id="311" r:id="rId2"/>
    <p:sldId id="256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1" r:id="rId14"/>
    <p:sldId id="273" r:id="rId15"/>
    <p:sldId id="274" r:id="rId16"/>
    <p:sldId id="275" r:id="rId17"/>
    <p:sldId id="277" r:id="rId18"/>
    <p:sldId id="278" r:id="rId19"/>
    <p:sldId id="279" r:id="rId20"/>
    <p:sldId id="281" r:id="rId21"/>
    <p:sldId id="282" r:id="rId22"/>
    <p:sldId id="283" r:id="rId23"/>
    <p:sldId id="284" r:id="rId24"/>
    <p:sldId id="285" r:id="rId25"/>
    <p:sldId id="289" r:id="rId26"/>
    <p:sldId id="290" r:id="rId27"/>
    <p:sldId id="291" r:id="rId28"/>
    <p:sldId id="292" r:id="rId29"/>
    <p:sldId id="293" r:id="rId30"/>
    <p:sldId id="294" r:id="rId31"/>
    <p:sldId id="295" r:id="rId32"/>
    <p:sldId id="299" r:id="rId33"/>
    <p:sldId id="302" r:id="rId34"/>
    <p:sldId id="303" r:id="rId35"/>
    <p:sldId id="304" r:id="rId36"/>
    <p:sldId id="305" r:id="rId37"/>
    <p:sldId id="306" r:id="rId38"/>
    <p:sldId id="307" r:id="rId39"/>
    <p:sldId id="314" r:id="rId40"/>
    <p:sldId id="310" r:id="rId41"/>
    <p:sldId id="313" r:id="rId42"/>
    <p:sldId id="312" r:id="rId43"/>
    <p:sldId id="322" r:id="rId44"/>
    <p:sldId id="325" r:id="rId45"/>
    <p:sldId id="326" r:id="rId46"/>
    <p:sldId id="323" r:id="rId47"/>
    <p:sldId id="319" r:id="rId48"/>
    <p:sldId id="330" r:id="rId49"/>
    <p:sldId id="331" r:id="rId50"/>
    <p:sldId id="333" r:id="rId51"/>
    <p:sldId id="334" r:id="rId52"/>
    <p:sldId id="335" r:id="rId53"/>
    <p:sldId id="320" r:id="rId54"/>
    <p:sldId id="336" r:id="rId55"/>
    <p:sldId id="337" r:id="rId56"/>
    <p:sldId id="339" r:id="rId57"/>
    <p:sldId id="338" r:id="rId58"/>
    <p:sldId id="340" r:id="rId59"/>
    <p:sldId id="341" r:id="rId60"/>
    <p:sldId id="342" r:id="rId61"/>
    <p:sldId id="343" r:id="rId62"/>
    <p:sldId id="344" r:id="rId63"/>
    <p:sldId id="345" r:id="rId64"/>
    <p:sldId id="349" r:id="rId65"/>
    <p:sldId id="350" r:id="rId66"/>
    <p:sldId id="346" r:id="rId67"/>
    <p:sldId id="347" r:id="rId68"/>
    <p:sldId id="348" r:id="rId69"/>
  </p:sldIdLst>
  <p:sldSz cx="6858000" cy="9144000" type="letter"/>
  <p:notesSz cx="6797675" cy="9926638"/>
  <p:defaultTextStyle>
    <a:defPPr>
      <a:defRPr lang="es-MX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5520" autoAdjust="0"/>
  </p:normalViewPr>
  <p:slideViewPr>
    <p:cSldViewPr>
      <p:cViewPr>
        <p:scale>
          <a:sx n="106" d="100"/>
          <a:sy n="106" d="100"/>
        </p:scale>
        <p:origin x="-234" y="143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6332"/>
          </a:xfrm>
          <a:prstGeom prst="rect">
            <a:avLst/>
          </a:prstGeom>
        </p:spPr>
        <p:txBody>
          <a:bodyPr vert="horz" lIns="94600" tIns="47300" rIns="94600" bIns="4730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4600" tIns="47300" rIns="94600" bIns="47300" rtlCol="0"/>
          <a:lstStyle>
            <a:lvl1pPr algn="r">
              <a:defRPr sz="1200"/>
            </a:lvl1pPr>
          </a:lstStyle>
          <a:p>
            <a:fld id="{483C9511-F550-4E59-8DC8-AEB9B2F087E6}" type="datetimeFigureOut">
              <a:rPr lang="es-MX" smtClean="0"/>
              <a:pPr/>
              <a:t>09/05/2015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428572"/>
            <a:ext cx="2945659" cy="496332"/>
          </a:xfrm>
          <a:prstGeom prst="rect">
            <a:avLst/>
          </a:prstGeom>
        </p:spPr>
        <p:txBody>
          <a:bodyPr vert="horz" lIns="94600" tIns="47300" rIns="94600" bIns="4730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50444" y="9428572"/>
            <a:ext cx="2945659" cy="496332"/>
          </a:xfrm>
          <a:prstGeom prst="rect">
            <a:avLst/>
          </a:prstGeom>
        </p:spPr>
        <p:txBody>
          <a:bodyPr vert="horz" lIns="94600" tIns="47300" rIns="94600" bIns="47300" rtlCol="0" anchor="b"/>
          <a:lstStyle>
            <a:lvl1pPr algn="r">
              <a:defRPr sz="1200"/>
            </a:lvl1pPr>
          </a:lstStyle>
          <a:p>
            <a:fld id="{0A5520DF-CE1C-47E8-9E95-7B732EC1A9C0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="" xmlns:p14="http://schemas.microsoft.com/office/powerpoint/2010/main" val="40387308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6332"/>
          </a:xfrm>
          <a:prstGeom prst="rect">
            <a:avLst/>
          </a:prstGeom>
        </p:spPr>
        <p:txBody>
          <a:bodyPr vert="horz" lIns="94600" tIns="47300" rIns="94600" bIns="47300" rtlCol="0"/>
          <a:lstStyle>
            <a:lvl1pPr algn="l">
              <a:defRPr sz="1200"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4600" tIns="47300" rIns="94600" bIns="47300" rtlCol="0"/>
          <a:lstStyle>
            <a:lvl1pPr algn="r">
              <a:defRPr sz="1200"/>
            </a:lvl1pPr>
          </a:lstStyle>
          <a:p>
            <a:pPr>
              <a:defRPr/>
            </a:pPr>
            <a:fld id="{75EAA6DC-EB4B-462E-8EDE-2C4F475FDCE9}" type="datetimeFigureOut">
              <a:rPr lang="es-MX"/>
              <a:pPr>
                <a:defRPr/>
              </a:pPr>
              <a:t>09/05/2015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2950"/>
            <a:ext cx="279082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00" tIns="47300" rIns="94600" bIns="47300" rtlCol="0" anchor="ctr"/>
          <a:lstStyle/>
          <a:p>
            <a:pPr lvl="0"/>
            <a:endParaRPr lang="es-MX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7"/>
          </a:xfrm>
          <a:prstGeom prst="rect">
            <a:avLst/>
          </a:prstGeom>
        </p:spPr>
        <p:txBody>
          <a:bodyPr vert="horz" lIns="94600" tIns="47300" rIns="94600" bIns="4730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MX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28572"/>
            <a:ext cx="2945659" cy="496332"/>
          </a:xfrm>
          <a:prstGeom prst="rect">
            <a:avLst/>
          </a:prstGeom>
        </p:spPr>
        <p:txBody>
          <a:bodyPr vert="horz" lIns="94600" tIns="47300" rIns="94600" bIns="4730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50444" y="9428572"/>
            <a:ext cx="2945659" cy="496332"/>
          </a:xfrm>
          <a:prstGeom prst="rect">
            <a:avLst/>
          </a:prstGeom>
        </p:spPr>
        <p:txBody>
          <a:bodyPr vert="horz" lIns="94600" tIns="47300" rIns="94600" bIns="47300" rtlCol="0" anchor="b"/>
          <a:lstStyle>
            <a:lvl1pPr algn="r">
              <a:defRPr sz="1200"/>
            </a:lvl1pPr>
          </a:lstStyle>
          <a:p>
            <a:pPr>
              <a:defRPr/>
            </a:pPr>
            <a:fld id="{0C77F0E5-4D40-412C-AB7C-6FA12EA1F84A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="" xmlns:p14="http://schemas.microsoft.com/office/powerpoint/2010/main" val="33646957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77F0E5-4D40-412C-AB7C-6FA12EA1F84A}" type="slidenum">
              <a:rPr lang="es-MX" smtClean="0"/>
              <a:pPr>
                <a:defRPr/>
              </a:pPr>
              <a:t>1</a:t>
            </a:fld>
            <a:endParaRPr lang="es-MX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s-MX" dirty="0" smtClean="0"/>
              <a:t>MJ-04, se encuentra</a:t>
            </a:r>
            <a:r>
              <a:rPr lang="es-MX" baseline="0" dirty="0" smtClean="0"/>
              <a:t> en rótulos</a:t>
            </a:r>
            <a:endParaRPr lang="es-MX" dirty="0" smtClean="0"/>
          </a:p>
        </p:txBody>
      </p:sp>
      <p:sp>
        <p:nvSpPr>
          <p:cNvPr id="6144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F0A1CBF-625B-4A67-9195-66F6AB6DE530}" type="slidenum">
              <a:rPr lang="es-MX" smtClean="0"/>
              <a:pPr/>
              <a:t>22</a:t>
            </a:fld>
            <a:endParaRPr lang="es-MX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MX" dirty="0" smtClean="0"/>
              <a:t>DELTA</a:t>
            </a:r>
            <a:r>
              <a:rPr lang="es-MX" baseline="0" dirty="0" smtClean="0"/>
              <a:t> 01, EN TALLER</a:t>
            </a:r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77F0E5-4D40-412C-AB7C-6FA12EA1F84A}" type="slidenum">
              <a:rPr lang="es-MX" smtClean="0"/>
              <a:pPr>
                <a:defRPr/>
              </a:pPr>
              <a:t>23</a:t>
            </a:fld>
            <a:endParaRPr lang="es-MX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SIN</a:t>
            </a:r>
            <a:r>
              <a:rPr lang="es-ES_tradnl" baseline="0" dirty="0" smtClean="0"/>
              <a:t> REFRENDO, SEGURO EQUIVOCADO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77F0E5-4D40-412C-AB7C-6FA12EA1F84A}" type="slidenum">
              <a:rPr lang="es-MX" smtClean="0"/>
              <a:pPr>
                <a:defRPr/>
              </a:pPr>
              <a:t>25</a:t>
            </a:fld>
            <a:endParaRPr lang="es-MX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s-MX" smtClean="0"/>
              <a:t>MJ-02</a:t>
            </a:r>
          </a:p>
        </p:txBody>
      </p:sp>
      <p:sp>
        <p:nvSpPr>
          <p:cNvPr id="6246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EE4D29A-518B-4DE2-B81D-B6CF79A27A9F}" type="slidenum">
              <a:rPr lang="es-MX" smtClean="0"/>
              <a:pPr/>
              <a:t>33</a:t>
            </a:fld>
            <a:endParaRPr lang="es-MX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s-MX" smtClean="0"/>
              <a:t>MJ-01</a:t>
            </a:r>
          </a:p>
        </p:txBody>
      </p:sp>
      <p:sp>
        <p:nvSpPr>
          <p:cNvPr id="6349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74F3D0B-C5D3-4D72-9036-7531EBE90AC3}" type="slidenum">
              <a:rPr lang="es-MX" smtClean="0"/>
              <a:pPr/>
              <a:t>34</a:t>
            </a:fld>
            <a:endParaRPr lang="es-MX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SIN</a:t>
            </a:r>
            <a:r>
              <a:rPr lang="es-ES_tradnl" baseline="0" dirty="0" smtClean="0"/>
              <a:t> REFRENDO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77F0E5-4D40-412C-AB7C-6FA12EA1F84A}" type="slidenum">
              <a:rPr lang="es-MX" smtClean="0"/>
              <a:pPr>
                <a:defRPr/>
              </a:pPr>
              <a:t>35</a:t>
            </a:fld>
            <a:endParaRPr lang="es-MX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6451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9967AE2-A557-4936-ADE2-D6574AC18BA5}" type="slidenum">
              <a:rPr lang="es-MX" smtClean="0"/>
              <a:pPr/>
              <a:t>39</a:t>
            </a:fld>
            <a:endParaRPr lang="es-MX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6451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9967AE2-A557-4936-ADE2-D6574AC18BA5}" type="slidenum">
              <a:rPr lang="es-MX" smtClean="0"/>
              <a:pPr/>
              <a:t>43</a:t>
            </a:fld>
            <a:endParaRPr lang="es-MX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6451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9967AE2-A557-4936-ADE2-D6574AC18BA5}" type="slidenum">
              <a:rPr lang="es-MX" smtClean="0"/>
              <a:pPr/>
              <a:t>44</a:t>
            </a:fld>
            <a:endParaRPr lang="es-MX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6451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9967AE2-A557-4936-ADE2-D6574AC18BA5}" type="slidenum">
              <a:rPr lang="es-MX" smtClean="0"/>
              <a:pPr/>
              <a:t>45</a:t>
            </a:fld>
            <a:endParaRPr lang="es-MX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_tradnl" baseline="0" dirty="0" smtClean="0"/>
              <a:t>SE CAMBIO MOTOR DE UNA JEEP LIBERTY</a:t>
            </a:r>
          </a:p>
          <a:p>
            <a:r>
              <a:rPr lang="es-ES_tradnl" baseline="0" dirty="0" smtClean="0"/>
              <a:t>, SERIE: 1J4GX58X56N2G1367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77F0E5-4D40-412C-AB7C-6FA12EA1F84A}" type="slidenum">
              <a:rPr lang="es-MX" smtClean="0"/>
              <a:pPr>
                <a:defRPr/>
              </a:pPr>
              <a:t>3</a:t>
            </a:fld>
            <a:endParaRPr lang="es-MX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dirty="0" smtClean="0"/>
          </a:p>
        </p:txBody>
      </p:sp>
      <p:sp>
        <p:nvSpPr>
          <p:cNvPr id="6451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9967AE2-A557-4936-ADE2-D6574AC18BA5}" type="slidenum">
              <a:rPr lang="es-MX" smtClean="0"/>
              <a:pPr/>
              <a:t>46</a:t>
            </a:fld>
            <a:endParaRPr lang="es-MX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6451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9967AE2-A557-4936-ADE2-D6574AC18BA5}" type="slidenum">
              <a:rPr lang="es-MX" smtClean="0"/>
              <a:pPr/>
              <a:t>47</a:t>
            </a:fld>
            <a:endParaRPr lang="es-MX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6451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9967AE2-A557-4936-ADE2-D6574AC18BA5}" type="slidenum">
              <a:rPr lang="es-MX" smtClean="0"/>
              <a:pPr/>
              <a:t>48</a:t>
            </a:fld>
            <a:endParaRPr lang="es-MX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6451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9967AE2-A557-4936-ADE2-D6574AC18BA5}" type="slidenum">
              <a:rPr lang="es-MX" smtClean="0"/>
              <a:pPr/>
              <a:t>49</a:t>
            </a:fld>
            <a:endParaRPr lang="es-MX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6451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9967AE2-A557-4936-ADE2-D6574AC18BA5}" type="slidenum">
              <a:rPr lang="es-MX" smtClean="0"/>
              <a:pPr/>
              <a:t>50</a:t>
            </a:fld>
            <a:endParaRPr lang="es-MX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6451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9967AE2-A557-4936-ADE2-D6574AC18BA5}" type="slidenum">
              <a:rPr lang="es-MX" smtClean="0"/>
              <a:pPr/>
              <a:t>51</a:t>
            </a:fld>
            <a:endParaRPr lang="es-MX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6451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9967AE2-A557-4936-ADE2-D6574AC18BA5}" type="slidenum">
              <a:rPr lang="es-MX" smtClean="0"/>
              <a:pPr/>
              <a:t>52</a:t>
            </a:fld>
            <a:endParaRPr lang="es-MX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dirty="0" smtClean="0"/>
          </a:p>
        </p:txBody>
      </p:sp>
      <p:sp>
        <p:nvSpPr>
          <p:cNvPr id="6451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9967AE2-A557-4936-ADE2-D6574AC18BA5}" type="slidenum">
              <a:rPr lang="es-MX" smtClean="0"/>
              <a:pPr/>
              <a:t>53</a:t>
            </a:fld>
            <a:endParaRPr lang="es-MX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NO HAY</a:t>
            </a:r>
            <a:r>
              <a:rPr lang="es-ES_tradnl" baseline="0" dirty="0" smtClean="0"/>
              <a:t> FOTOS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77F0E5-4D40-412C-AB7C-6FA12EA1F84A}" type="slidenum">
              <a:rPr lang="es-MX" smtClean="0"/>
              <a:pPr>
                <a:defRPr/>
              </a:pPr>
              <a:t>55</a:t>
            </a:fld>
            <a:endParaRPr lang="es-MX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NO HAY FOTOS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77F0E5-4D40-412C-AB7C-6FA12EA1F84A}" type="slidenum">
              <a:rPr lang="es-MX" smtClean="0"/>
              <a:pPr>
                <a:defRPr/>
              </a:pPr>
              <a:t>56</a:t>
            </a:fld>
            <a:endParaRPr lang="es-MX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77F0E5-4D40-412C-AB7C-6FA12EA1F84A}" type="slidenum">
              <a:rPr lang="es-MX" smtClean="0"/>
              <a:pPr>
                <a:defRPr/>
              </a:pPr>
              <a:t>4</a:t>
            </a:fld>
            <a:endParaRPr lang="es-MX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NO</a:t>
            </a:r>
            <a:r>
              <a:rPr lang="es-ES_tradnl" baseline="0" dirty="0" smtClean="0"/>
              <a:t> HAY PAGO DE REFRENDO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77F0E5-4D40-412C-AB7C-6FA12EA1F84A}" type="slidenum">
              <a:rPr lang="es-MX" smtClean="0"/>
              <a:pPr>
                <a:defRPr/>
              </a:pPr>
              <a:t>10</a:t>
            </a:fld>
            <a:endParaRPr lang="es-MX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SIN</a:t>
            </a:r>
            <a:r>
              <a:rPr lang="es-ES_tradnl" baseline="0" dirty="0" smtClean="0"/>
              <a:t> REFRENDO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77F0E5-4D40-412C-AB7C-6FA12EA1F84A}" type="slidenum">
              <a:rPr lang="es-MX" smtClean="0"/>
              <a:pPr>
                <a:defRPr/>
              </a:pPr>
              <a:t>15</a:t>
            </a:fld>
            <a:endParaRPr lang="es-MX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SIN REFRENDO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77F0E5-4D40-412C-AB7C-6FA12EA1F84A}" type="slidenum">
              <a:rPr lang="es-MX" smtClean="0"/>
              <a:pPr>
                <a:defRPr/>
              </a:pPr>
              <a:t>16</a:t>
            </a:fld>
            <a:endParaRPr lang="es-MX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77F0E5-4D40-412C-AB7C-6FA12EA1F84A}" type="slidenum">
              <a:rPr lang="es-MX" smtClean="0"/>
              <a:pPr>
                <a:defRPr/>
              </a:pPr>
              <a:t>18</a:t>
            </a:fld>
            <a:endParaRPr lang="es-MX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s-MX" dirty="0" smtClean="0"/>
              <a:t>MJ 03</a:t>
            </a:r>
            <a:r>
              <a:rPr lang="es-MX" dirty="0" smtClean="0">
                <a:solidFill>
                  <a:srgbClr val="FF0000"/>
                </a:solidFill>
              </a:rPr>
              <a:t>, ya no esta</a:t>
            </a:r>
            <a:r>
              <a:rPr lang="es-MX" baseline="0" dirty="0" smtClean="0">
                <a:solidFill>
                  <a:srgbClr val="FF0000"/>
                </a:solidFill>
              </a:rPr>
              <a:t> ASIGNADA A LA FORESTAL</a:t>
            </a:r>
            <a:endParaRPr lang="es-MX" dirty="0" smtClean="0">
              <a:solidFill>
                <a:srgbClr val="FF0000"/>
              </a:solidFill>
            </a:endParaRPr>
          </a:p>
        </p:txBody>
      </p:sp>
      <p:sp>
        <p:nvSpPr>
          <p:cNvPr id="5939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5FBF51B-DA4F-4C44-B9CA-839700DCBA9C}" type="slidenum">
              <a:rPr lang="es-MX" smtClean="0"/>
              <a:pPr/>
              <a:t>20</a:t>
            </a:fld>
            <a:endParaRPr lang="es-MX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s-MX" dirty="0" smtClean="0"/>
              <a:t>MJ-05, en condiciones regulares</a:t>
            </a:r>
          </a:p>
        </p:txBody>
      </p:sp>
      <p:sp>
        <p:nvSpPr>
          <p:cNvPr id="6042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347AB12-20E8-4E0D-92F8-610AEE7B0721}" type="slidenum">
              <a:rPr lang="es-MX" smtClean="0"/>
              <a:pPr/>
              <a:t>21</a:t>
            </a:fld>
            <a:endParaRPr lang="es-MX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39EAD7-73A8-4E75-944A-4BD580A64D7A}" type="datetimeFigureOut">
              <a:rPr lang="es-MX"/>
              <a:pPr>
                <a:defRPr/>
              </a:pPr>
              <a:t>09/05/2015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2528D-E9D1-4CFE-B649-FC6A9B251693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B87AEE-C08A-4250-A3CC-EFAEBF4F4E91}" type="datetimeFigureOut">
              <a:rPr lang="es-MX"/>
              <a:pPr>
                <a:defRPr/>
              </a:pPr>
              <a:t>09/05/2015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2384F6-9A44-47A8-B37A-D3D5E0D0070D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C73858-CC60-4AA2-A1FE-F3DF417792AA}" type="datetimeFigureOut">
              <a:rPr lang="es-MX"/>
              <a:pPr>
                <a:defRPr/>
              </a:pPr>
              <a:t>09/05/2015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6268E5-0F24-4D1B-A3EB-AB5F5C1E9057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5F0F10-326D-498C-9BDC-9BB4C9833E55}" type="datetimeFigureOut">
              <a:rPr lang="es-MX"/>
              <a:pPr>
                <a:defRPr/>
              </a:pPr>
              <a:t>09/05/2015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49B67-EC53-4A7A-8A59-E0D30B33B9C5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2AC86B-DB67-42B1-A750-B2AC6FC4D3FA}" type="datetimeFigureOut">
              <a:rPr lang="es-MX"/>
              <a:pPr>
                <a:defRPr/>
              </a:pPr>
              <a:t>09/05/2015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745E1F-A273-46A7-954F-3C14D7DF116D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764FA6-796D-40B1-AC05-24F671C8B2FB}" type="datetimeFigureOut">
              <a:rPr lang="es-MX"/>
              <a:pPr>
                <a:defRPr/>
              </a:pPr>
              <a:t>09/05/2015</a:t>
            </a:fld>
            <a:endParaRPr lang="es-MX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ECD991-736C-43CD-8617-D2916DC024BC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16E67-DBD7-4EB9-8835-E703E6799DFB}" type="datetimeFigureOut">
              <a:rPr lang="es-MX"/>
              <a:pPr>
                <a:defRPr/>
              </a:pPr>
              <a:t>09/05/2015</a:t>
            </a:fld>
            <a:endParaRPr lang="es-MX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C623BC-3DA1-4F9A-8882-E8A295A3D80F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AA0391-4BFD-4DD8-B7A0-A0E40CE4FB9C}" type="datetimeFigureOut">
              <a:rPr lang="es-MX"/>
              <a:pPr>
                <a:defRPr/>
              </a:pPr>
              <a:t>09/05/2015</a:t>
            </a:fld>
            <a:endParaRPr lang="es-MX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E4B57-B54A-47DC-851C-0F14B53681EE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A570E-34F8-4F73-A92A-8E83EA65D981}" type="datetimeFigureOut">
              <a:rPr lang="es-MX"/>
              <a:pPr>
                <a:defRPr/>
              </a:pPr>
              <a:t>09/05/2015</a:t>
            </a:fld>
            <a:endParaRPr lang="es-MX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06F42-DD8B-4E84-A360-2951474EAF88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5275C1-66D0-4A61-966A-151312DBF9A6}" type="datetimeFigureOut">
              <a:rPr lang="es-MX"/>
              <a:pPr>
                <a:defRPr/>
              </a:pPr>
              <a:t>09/05/2015</a:t>
            </a:fld>
            <a:endParaRPr lang="es-MX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527AE9-5676-4016-8673-2650B4FDBFEA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3A2981-4FD1-400E-842C-09CD7DDB8CEF}" type="datetimeFigureOut">
              <a:rPr lang="es-MX"/>
              <a:pPr>
                <a:defRPr/>
              </a:pPr>
              <a:t>09/05/2015</a:t>
            </a:fld>
            <a:endParaRPr lang="es-MX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784BB1-D02B-4D73-BE72-9A83C858FFFA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s-MX" smtClean="0"/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909F226-D2A7-4E89-B31A-7A35FBF92279}" type="datetimeFigureOut">
              <a:rPr lang="es-MX"/>
              <a:pPr>
                <a:defRPr/>
              </a:pPr>
              <a:t>09/05/2015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5BCCEDC-37A9-4549-A1E4-F32FFD9C5EDA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22.jpeg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2.jpeg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5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5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5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5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6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6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6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66.jpeg"/><Relationship Id="rId4" Type="http://schemas.openxmlformats.org/officeDocument/2006/relationships/hyperlink" Target="http://images.google.com.mx/imgres?imgurl=http://www.deere.com/es_MX/ag/images/library/jardineria/la120_base.jpg&amp;imgrefurl=http://www.deere.com/es_MX/ag/productos/maquinarias/golf_y_areas_verdes/serie_la125.html&amp;h=113&amp;w=150&amp;sz=4&amp;hl=es&amp;start=1&amp;um=1&amp;usg=__eCbHa41dzyOSQnoVSmMRCJpelck=&amp;tbnid=TqYUrxM8V1EfZM:&amp;tbnh=72&amp;tbnw=96&amp;prev=/images?q=TRACTOR+JARDINERO+JOHN+DEERE&amp;um=1&amp;hl=es&amp;sa=N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7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7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78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8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85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86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87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93.jpeg"/><Relationship Id="rId4" Type="http://schemas.openxmlformats.org/officeDocument/2006/relationships/image" Target="../media/image92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12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101.jpeg"/><Relationship Id="rId4" Type="http://schemas.openxmlformats.org/officeDocument/2006/relationships/image" Target="../media/image100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105.jpeg"/><Relationship Id="rId4" Type="http://schemas.openxmlformats.org/officeDocument/2006/relationships/image" Target="../media/image104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107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111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113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1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14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7.jpeg"/><Relationship Id="rId4" Type="http://schemas.openxmlformats.org/officeDocument/2006/relationships/image" Target="../media/image116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9.jpeg"/><Relationship Id="rId4" Type="http://schemas.openxmlformats.org/officeDocument/2006/relationships/image" Target="../media/image118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1.jpeg"/><Relationship Id="rId4" Type="http://schemas.openxmlformats.org/officeDocument/2006/relationships/image" Target="../media/image120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3.jpeg"/><Relationship Id="rId4" Type="http://schemas.openxmlformats.org/officeDocument/2006/relationships/image" Target="../media/image122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5.jpeg"/><Relationship Id="rId4" Type="http://schemas.openxmlformats.org/officeDocument/2006/relationships/image" Target="../media/image124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7.jpeg"/><Relationship Id="rId4" Type="http://schemas.openxmlformats.org/officeDocument/2006/relationships/image" Target="../media/image126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9.jpeg"/><Relationship Id="rId4" Type="http://schemas.openxmlformats.org/officeDocument/2006/relationships/image" Target="../media/image12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2784" name="Group 8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354195898"/>
              </p:ext>
            </p:extLst>
          </p:nvPr>
        </p:nvGraphicFramePr>
        <p:xfrm>
          <a:off x="1285875" y="2428875"/>
          <a:ext cx="5000625" cy="2927350"/>
        </p:xfrm>
        <a:graphic>
          <a:graphicData uri="http://schemas.openxmlformats.org/drawingml/2006/table">
            <a:tbl>
              <a:tblPr/>
              <a:tblGrid>
                <a:gridCol w="1758950"/>
                <a:gridCol w="3241675"/>
              </a:tblGrid>
              <a:tr h="18097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CARACTERISTICAS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PROVEEDOR: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JIMENEZ AUTOMOTRIZ S.A. de C.V.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FACTURA: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 29086</a:t>
                      </a: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VEHICULO: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PICK UP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FECHA ADQUISICION: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10/03/2010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COSTO: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$330,102.80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MARCA: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FORD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MODELO: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F.150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AÑO: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2009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SERIE: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1FTRW14849KC88991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COLOR: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BLANCO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PLACAS: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JR40148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NO. ECONOMICO: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00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CLAVE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PRE-00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ASIGNADO: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PRESIDENCIA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AVALUO: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OBSERVACIONES: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 BUEN ESTADO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4329" name="2 Imagen" descr="escudo de jamay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2787" name="Group 83"/>
          <p:cNvGraphicFramePr>
            <a:graphicFrameLocks noGrp="1"/>
          </p:cNvGraphicFramePr>
          <p:nvPr/>
        </p:nvGraphicFramePr>
        <p:xfrm>
          <a:off x="1285875" y="1789113"/>
          <a:ext cx="4929188" cy="496889"/>
        </p:xfrm>
        <a:graphic>
          <a:graphicData uri="http://schemas.openxmlformats.org/drawingml/2006/table">
            <a:tbl>
              <a:tblPr/>
              <a:tblGrid>
                <a:gridCol w="3157538"/>
                <a:gridCol w="1771650"/>
              </a:tblGrid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MUNICIPIO:    </a:t>
                      </a: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</a:t>
                      </a:r>
                      <a:r>
                        <a:rPr kumimoji="0" lang="es-MX" sz="9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Jamay, Jalisco.</a:t>
                      </a:r>
                      <a:endParaRPr kumimoji="0" lang="es-MX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DEPENDENCIA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986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GENERO:  </a:t>
                      </a:r>
                      <a:r>
                        <a:rPr kumimoji="0" lang="es-MX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</a:t>
                      </a:r>
                      <a:r>
                        <a:rPr kumimoji="0" lang="es-MX" sz="9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Bienes muebles</a:t>
                      </a:r>
                      <a:endParaRPr kumimoji="0" lang="es-MX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4342" name="Picture 8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94" y="5572132"/>
            <a:ext cx="1784364" cy="13787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4" name="19 CuadroTexto"/>
          <p:cNvSpPr txBox="1">
            <a:spLocks noChangeArrowheads="1"/>
          </p:cNvSpPr>
          <p:nvPr/>
        </p:nvSpPr>
        <p:spPr bwMode="auto">
          <a:xfrm>
            <a:off x="4317826" y="7740352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27" name="19 CuadroTexto"/>
          <p:cNvSpPr txBox="1">
            <a:spLocks noChangeArrowheads="1"/>
          </p:cNvSpPr>
          <p:nvPr/>
        </p:nvSpPr>
        <p:spPr bwMode="auto">
          <a:xfrm>
            <a:off x="44624" y="7732092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García Munguía</a:t>
            </a:r>
            <a:endParaRPr lang="es-MX" sz="900" b="1" dirty="0"/>
          </a:p>
        </p:txBody>
      </p:sp>
      <p:pic>
        <p:nvPicPr>
          <p:cNvPr id="22" name="21 Imagen" descr="G:\DCIM\103D3100\DSC_0012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776" y="5508104"/>
            <a:ext cx="2376264" cy="1440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11 Tabla"/>
          <p:cNvGraphicFramePr>
            <a:graphicFrameLocks noGrp="1"/>
          </p:cNvGraphicFramePr>
          <p:nvPr/>
        </p:nvGraphicFramePr>
        <p:xfrm>
          <a:off x="2714625" y="315913"/>
          <a:ext cx="2143139" cy="1214562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54228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3" name="19 CuadroTexto"/>
          <p:cNvSpPr txBox="1">
            <a:spLocks noChangeArrowheads="1"/>
          </p:cNvSpPr>
          <p:nvPr/>
        </p:nvSpPr>
        <p:spPr bwMode="auto">
          <a:xfrm>
            <a:off x="2069232" y="7731060"/>
            <a:ext cx="2511896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Presidencia</a:t>
            </a:r>
            <a:endParaRPr lang="es-MX" sz="900" b="1" dirty="0"/>
          </a:p>
          <a:p>
            <a:pPr marL="228600" indent="-228600" algn="ctr">
              <a:buAutoNum type="alphaUcPeriod" startAt="3"/>
            </a:pPr>
            <a:r>
              <a:rPr lang="es-MX" sz="900" b="1" dirty="0" smtClean="0"/>
              <a:t>Agustín Velasco Sahagún</a:t>
            </a:r>
          </a:p>
          <a:p>
            <a:pPr algn="ctr"/>
            <a:r>
              <a:rPr lang="es-MX" sz="900" b="1" dirty="0" smtClean="0"/>
              <a:t>Departamento de resguardo</a:t>
            </a:r>
          </a:p>
        </p:txBody>
      </p:sp>
      <p:sp>
        <p:nvSpPr>
          <p:cNvPr id="14" name="13 CuadroTexto"/>
          <p:cNvSpPr txBox="1"/>
          <p:nvPr/>
        </p:nvSpPr>
        <p:spPr>
          <a:xfrm>
            <a:off x="2532423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13 Tabla"/>
          <p:cNvGraphicFramePr>
            <a:graphicFrameLocks noGrp="1"/>
          </p:cNvGraphicFramePr>
          <p:nvPr/>
        </p:nvGraphicFramePr>
        <p:xfrm>
          <a:off x="1285875" y="2428875"/>
          <a:ext cx="5000660" cy="2924242"/>
        </p:xfrm>
        <a:graphic>
          <a:graphicData uri="http://schemas.openxmlformats.org/drawingml/2006/table">
            <a:tbl>
              <a:tblPr/>
              <a:tblGrid>
                <a:gridCol w="1759491"/>
                <a:gridCol w="3241169"/>
              </a:tblGrid>
              <a:tr h="18088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900" b="1" i="0" u="none" strike="noStrike" dirty="0">
                          <a:latin typeface="Arial"/>
                        </a:rPr>
                        <a:t>CARACTERISTICAS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PROVEEDOR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CLUB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COMUNITARIO JAMAY DE LOS ANGELES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FACTURA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19193082623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VEHICULO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CAMION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COMERCIAL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FECHA 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ADQUISICION: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18/DICIEMBRE/1999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COSTO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DONACION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MARCA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FORD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MODELO: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ELDOR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AÑO: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1993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SERIE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800" b="0" i="0" u="none" strike="noStrike" dirty="0" smtClean="0">
                          <a:latin typeface="Arial"/>
                        </a:rPr>
                        <a:t>1FDKE37G1PHB49121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COLOR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BLANCO/ROJO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PLACAS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SP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NO. ECONOMICO: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11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CLAVE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SPFB93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ASIGNADO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baseline="0" dirty="0" smtClean="0">
                          <a:latin typeface="Arial"/>
                        </a:rPr>
                        <a:t>SERVICIOS PUBLICOS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AVALUO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881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OBSERVACIONES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 </a:t>
                      </a:r>
                      <a:r>
                        <a:rPr lang="es-MX" sz="900" b="0" i="0" u="none" strike="noStrike" dirty="0" smtClean="0">
                          <a:latin typeface="Arial"/>
                        </a:rPr>
                        <a:t>EN BUEN ESTADO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340768" y="5449788"/>
            <a:ext cx="2286000" cy="1714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35" name="34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36" name="35 Tabla"/>
          <p:cNvGraphicFramePr>
            <a:graphicFrameLocks noGrp="1"/>
          </p:cNvGraphicFramePr>
          <p:nvPr/>
        </p:nvGraphicFramePr>
        <p:xfrm>
          <a:off x="1285875" y="1789113"/>
          <a:ext cx="4929222" cy="496661"/>
        </p:xfrm>
        <a:graphic>
          <a:graphicData uri="http://schemas.openxmlformats.org/drawingml/2006/table">
            <a:tbl>
              <a:tblPr/>
              <a:tblGrid>
                <a:gridCol w="3157805"/>
                <a:gridCol w="1771417"/>
              </a:tblGrid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MUNICIPIO:  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Jamay, Jalisco.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b="0" i="0" u="none" strike="noStrike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DEPENDENCIA: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MX" sz="9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Servicios</a:t>
                      </a:r>
                      <a:r>
                        <a:rPr lang="es-MX" sz="900" b="0" i="0" u="sng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Públicos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089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GENERO: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    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Bienes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muebles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2353" name="2 Imagen" descr="escudo de jamay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19 CuadroTexto"/>
          <p:cNvSpPr txBox="1">
            <a:spLocks noChangeArrowheads="1"/>
          </p:cNvSpPr>
          <p:nvPr/>
        </p:nvSpPr>
        <p:spPr bwMode="auto">
          <a:xfrm>
            <a:off x="4317826" y="7956376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25" name="19 CuadroTexto"/>
          <p:cNvSpPr txBox="1">
            <a:spLocks noChangeArrowheads="1"/>
          </p:cNvSpPr>
          <p:nvPr/>
        </p:nvSpPr>
        <p:spPr bwMode="auto">
          <a:xfrm>
            <a:off x="69354" y="7956376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García Munguía</a:t>
            </a:r>
            <a:endParaRPr lang="es-MX" sz="900" b="1" dirty="0"/>
          </a:p>
        </p:txBody>
      </p:sp>
      <p:pic>
        <p:nvPicPr>
          <p:cNvPr id="21" name="20 Imagen" descr="veh 04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37312" y="5436296"/>
            <a:ext cx="2400000" cy="1800000"/>
          </a:xfrm>
          <a:prstGeom prst="rect">
            <a:avLst/>
          </a:prstGeom>
        </p:spPr>
      </p:pic>
      <p:pic>
        <p:nvPicPr>
          <p:cNvPr id="24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19 CuadroTexto"/>
          <p:cNvSpPr txBox="1">
            <a:spLocks noChangeArrowheads="1"/>
          </p:cNvSpPr>
          <p:nvPr/>
        </p:nvSpPr>
        <p:spPr bwMode="auto">
          <a:xfrm>
            <a:off x="2060848" y="7880593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Servicios Públicos</a:t>
            </a:r>
          </a:p>
          <a:p>
            <a:pPr algn="ctr"/>
            <a:r>
              <a:rPr lang="es-MX" sz="900" b="1" dirty="0" smtClean="0"/>
              <a:t>C. Gustavo Ortega Rodríguez                                            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6" name="15 CuadroTexto"/>
          <p:cNvSpPr txBox="1"/>
          <p:nvPr/>
        </p:nvSpPr>
        <p:spPr>
          <a:xfrm>
            <a:off x="2532423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13 Tabla"/>
          <p:cNvGraphicFramePr>
            <a:graphicFrameLocks noGrp="1"/>
          </p:cNvGraphicFramePr>
          <p:nvPr/>
        </p:nvGraphicFramePr>
        <p:xfrm>
          <a:off x="1285875" y="2533650"/>
          <a:ext cx="5000660" cy="2924242"/>
        </p:xfrm>
        <a:graphic>
          <a:graphicData uri="http://schemas.openxmlformats.org/drawingml/2006/table">
            <a:tbl>
              <a:tblPr/>
              <a:tblGrid>
                <a:gridCol w="1759491"/>
                <a:gridCol w="3241169"/>
              </a:tblGrid>
              <a:tr h="18088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900" b="1" i="0" u="none" strike="noStrike" dirty="0">
                          <a:latin typeface="Arial"/>
                        </a:rPr>
                        <a:t>CARACTERISTICAS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PROVEEDOR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DAOSA MOTORS SA DE CV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FACTURA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A7848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VEHICULO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PICK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UP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FECHA 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ADQUISICION: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04/ABRIL/2007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COSTO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$138,300.00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MARCA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NISSAN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MODELO: 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ESTAQUITAS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AÑO: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2007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SERIE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3N6DD14S47K029542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COLOR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BLANCO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PLACAS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JN57466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NO. ECONOMICO: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12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CLAVE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SPNB07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ASIGNADO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baseline="0" smtClean="0">
                          <a:latin typeface="Arial"/>
                        </a:rPr>
                        <a:t>SERVICIOS PUBLICOS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AVALUO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881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OBSERVACIONES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 </a:t>
                      </a:r>
                      <a:r>
                        <a:rPr lang="es-MX" sz="900" b="0" i="0" u="none" strike="noStrike" dirty="0" smtClean="0">
                          <a:latin typeface="Arial"/>
                        </a:rPr>
                        <a:t>EN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BUEN ESTADO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5" name="34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3369" name="2 Imagen" descr="escudo de jama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4" name="43 Tabla"/>
          <p:cNvGraphicFramePr>
            <a:graphicFrameLocks noGrp="1"/>
          </p:cNvGraphicFramePr>
          <p:nvPr/>
        </p:nvGraphicFramePr>
        <p:xfrm>
          <a:off x="1285875" y="1789113"/>
          <a:ext cx="4929222" cy="496661"/>
        </p:xfrm>
        <a:graphic>
          <a:graphicData uri="http://schemas.openxmlformats.org/drawingml/2006/table">
            <a:tbl>
              <a:tblPr/>
              <a:tblGrid>
                <a:gridCol w="3157805"/>
                <a:gridCol w="1771417"/>
              </a:tblGrid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MUNICIPIO:  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Jamay, Jalisco.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b="0" i="0" u="none" strike="noStrike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DEPENDENCIA: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MX" sz="9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Servicios</a:t>
                      </a:r>
                      <a:r>
                        <a:rPr lang="es-MX" sz="900" b="0" i="0" u="sng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Públicos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089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GENERO: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    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Bienes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muebles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3377" name="17 Imagen" descr="C:\Users\SECRETARIO\Desktop\P52101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68760" y="5508104"/>
            <a:ext cx="2357454" cy="191369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378" name="18 Imagen" descr="C:\Users\SECRETARIO\Desktop\P52101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08420" y="5558643"/>
            <a:ext cx="2428892" cy="182166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3" name="19 CuadroTexto"/>
          <p:cNvSpPr txBox="1">
            <a:spLocks noChangeArrowheads="1"/>
          </p:cNvSpPr>
          <p:nvPr/>
        </p:nvSpPr>
        <p:spPr bwMode="auto">
          <a:xfrm>
            <a:off x="4317826" y="8092132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28" name="19 CuadroTexto"/>
          <p:cNvSpPr txBox="1">
            <a:spLocks noChangeArrowheads="1"/>
          </p:cNvSpPr>
          <p:nvPr/>
        </p:nvSpPr>
        <p:spPr bwMode="auto">
          <a:xfrm>
            <a:off x="44624" y="8100392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 García Munguía</a:t>
            </a:r>
            <a:endParaRPr lang="es-MX" sz="900" b="1" dirty="0"/>
          </a:p>
        </p:txBody>
      </p:sp>
      <p:pic>
        <p:nvPicPr>
          <p:cNvPr id="24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19 CuadroTexto"/>
          <p:cNvSpPr txBox="1">
            <a:spLocks noChangeArrowheads="1"/>
          </p:cNvSpPr>
          <p:nvPr/>
        </p:nvSpPr>
        <p:spPr bwMode="auto">
          <a:xfrm>
            <a:off x="2060848" y="8024609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Servicios Públicos</a:t>
            </a:r>
          </a:p>
          <a:p>
            <a:pPr algn="ctr"/>
            <a:r>
              <a:rPr lang="es-MX" sz="900" b="1" dirty="0" smtClean="0"/>
              <a:t>C. Gustavo Ortega Rodríguez                                            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6" name="15 CuadroTexto"/>
          <p:cNvSpPr txBox="1"/>
          <p:nvPr/>
        </p:nvSpPr>
        <p:spPr>
          <a:xfrm>
            <a:off x="2532423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13 Tabla"/>
          <p:cNvGraphicFramePr>
            <a:graphicFrameLocks noGrp="1"/>
          </p:cNvGraphicFramePr>
          <p:nvPr/>
        </p:nvGraphicFramePr>
        <p:xfrm>
          <a:off x="1285875" y="2428875"/>
          <a:ext cx="5000660" cy="2935326"/>
        </p:xfrm>
        <a:graphic>
          <a:graphicData uri="http://schemas.openxmlformats.org/drawingml/2006/table">
            <a:tbl>
              <a:tblPr/>
              <a:tblGrid>
                <a:gridCol w="1759491"/>
                <a:gridCol w="3241169"/>
              </a:tblGrid>
              <a:tr h="18088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900" b="1" i="0" u="none" strike="noStrike" dirty="0">
                          <a:latin typeface="Arial"/>
                        </a:rPr>
                        <a:t>CARACTERISTICAS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PROVEEDOR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ALIMENTOS FINOS DE OCCIDENTE, S.A DE C.V.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FACTURA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6556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VEHICULO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CAMION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DE 3TL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FECHA 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ADQUISICION: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12/MARZO/2004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COSTO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$21,040.27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MARCA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DODGE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MODELO: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RAM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AÑO: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1991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SERIE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000" b="0" i="0" u="none" strike="noStrike" dirty="0">
                          <a:latin typeface="Arial"/>
                        </a:rPr>
                        <a:t>MM-048282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COLOR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BLANCO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1916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PLACAS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JL17271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NO. ECONOMICO: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14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CLAVE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RSDB91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ASIGNADO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baseline="0" dirty="0" smtClean="0">
                          <a:latin typeface="Arial"/>
                        </a:rPr>
                        <a:t>SERVICIOS PUBLICOS/RASTRO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AVALUO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881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OBSERVACIONES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 </a:t>
                      </a:r>
                      <a:r>
                        <a:rPr lang="es-MX" sz="900" b="0" i="0" u="none" strike="noStrike" dirty="0" smtClean="0">
                          <a:latin typeface="Arial"/>
                        </a:rPr>
                        <a:t>EN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BUEN ESTADO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4" name="33 Tabla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790212"/>
              </p:ext>
            </p:extLst>
          </p:nvPr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latin typeface="Times New Roman"/>
                        </a:rPr>
                        <a:t>INVENTARIO </a:t>
                      </a:r>
                      <a:r>
                        <a:rPr lang="es-MX" sz="800" b="1" i="0" u="none" strike="noStrike" dirty="0" smtClean="0">
                          <a:latin typeface="Times New Roman"/>
                        </a:rPr>
                        <a:t>DE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5417" name="2 Imagen" descr="escudo de jama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3" name="42 Tabla"/>
          <p:cNvGraphicFramePr>
            <a:graphicFrameLocks noGrp="1"/>
          </p:cNvGraphicFramePr>
          <p:nvPr/>
        </p:nvGraphicFramePr>
        <p:xfrm>
          <a:off x="1285875" y="1789113"/>
          <a:ext cx="4929222" cy="496661"/>
        </p:xfrm>
        <a:graphic>
          <a:graphicData uri="http://schemas.openxmlformats.org/drawingml/2006/table">
            <a:tbl>
              <a:tblPr/>
              <a:tblGrid>
                <a:gridCol w="3157805"/>
                <a:gridCol w="1771417"/>
              </a:tblGrid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MUNICIPIO:  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Jamay, Jalisco.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b="0" i="0" u="none" strike="noStrike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DEPENDENCIA: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MX" sz="9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Servicios</a:t>
                      </a:r>
                      <a:r>
                        <a:rPr lang="es-MX" sz="900" b="0" i="0" u="sng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Públicos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089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GENERO: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    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Bienes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muebles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3" name="19 CuadroTexto"/>
          <p:cNvSpPr txBox="1">
            <a:spLocks noChangeArrowheads="1"/>
          </p:cNvSpPr>
          <p:nvPr/>
        </p:nvSpPr>
        <p:spPr bwMode="auto">
          <a:xfrm>
            <a:off x="4317826" y="8028384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32" name="19 CuadroTexto"/>
          <p:cNvSpPr txBox="1">
            <a:spLocks noChangeArrowheads="1"/>
          </p:cNvSpPr>
          <p:nvPr/>
        </p:nvSpPr>
        <p:spPr bwMode="auto">
          <a:xfrm>
            <a:off x="44624" y="8020124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 García Munguía</a:t>
            </a:r>
            <a:endParaRPr lang="es-MX" sz="900" b="1" dirty="0"/>
          </a:p>
        </p:txBody>
      </p:sp>
      <p:pic>
        <p:nvPicPr>
          <p:cNvPr id="27" name="26 Imagen" descr="G:\DCIM\103D3100\DSC_0144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768" y="5508104"/>
            <a:ext cx="2448272" cy="1584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32 Imagen" descr="G:\DCIM\103D3100\DSC_0145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056" y="5508104"/>
            <a:ext cx="2304257" cy="15835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19 CuadroTexto"/>
          <p:cNvSpPr txBox="1">
            <a:spLocks noChangeArrowheads="1"/>
          </p:cNvSpPr>
          <p:nvPr/>
        </p:nvSpPr>
        <p:spPr bwMode="auto">
          <a:xfrm>
            <a:off x="2060848" y="7952601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Servicios Públicos</a:t>
            </a:r>
          </a:p>
          <a:p>
            <a:pPr algn="ctr"/>
            <a:r>
              <a:rPr lang="es-MX" sz="900" b="1" dirty="0" smtClean="0"/>
              <a:t>C. Gustavo Ortega Rodríguez                                            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2492896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14 Tabla"/>
          <p:cNvGraphicFramePr>
            <a:graphicFrameLocks noGrp="1"/>
          </p:cNvGraphicFramePr>
          <p:nvPr/>
        </p:nvGraphicFramePr>
        <p:xfrm>
          <a:off x="1285875" y="2533650"/>
          <a:ext cx="5000660" cy="2924242"/>
        </p:xfrm>
        <a:graphic>
          <a:graphicData uri="http://schemas.openxmlformats.org/drawingml/2006/table">
            <a:tbl>
              <a:tblPr/>
              <a:tblGrid>
                <a:gridCol w="1759491"/>
                <a:gridCol w="3241169"/>
              </a:tblGrid>
              <a:tr h="18088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900" b="1" i="0" u="none" strike="noStrike" dirty="0">
                          <a:latin typeface="Arial"/>
                        </a:rPr>
                        <a:t>CARACTERISTICAS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PROVEEDOR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DAOSA MOTORS SA DE CV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FACTURA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A 7847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VEHICULO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PICK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UP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FECHA 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ADQUISICION: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04/ABRIL/2007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COSTO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$138,300.00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MARCA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NISSAN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baseline="0" dirty="0" smtClean="0">
                          <a:latin typeface="Arial"/>
                        </a:rPr>
                        <a:t>  MODELO: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ESTAQUITAS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AÑO: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2007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SERIE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3N6DD14S07K029912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COLOR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BLANCO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PLACAS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JN57467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NO. ECONOMICO: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15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CLAVE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AGNB07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ASIGNADO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baseline="0" dirty="0" smtClean="0">
                          <a:latin typeface="Arial"/>
                        </a:rPr>
                        <a:t>SERVICIOS PUBLICOS/AGUA POTABLE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AVALUO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881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OBSERVACIONES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 </a:t>
                      </a:r>
                      <a:r>
                        <a:rPr lang="es-MX" sz="900" b="0" i="0" u="none" strike="noStrike" dirty="0" smtClean="0">
                          <a:latin typeface="Arial"/>
                        </a:rPr>
                        <a:t>EN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BUEN ESTADO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5" name="34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36" name="35 Tabla"/>
          <p:cNvGraphicFramePr>
            <a:graphicFrameLocks noGrp="1"/>
          </p:cNvGraphicFramePr>
          <p:nvPr/>
        </p:nvGraphicFramePr>
        <p:xfrm>
          <a:off x="1285875" y="1789113"/>
          <a:ext cx="4929222" cy="496661"/>
        </p:xfrm>
        <a:graphic>
          <a:graphicData uri="http://schemas.openxmlformats.org/drawingml/2006/table">
            <a:tbl>
              <a:tblPr/>
              <a:tblGrid>
                <a:gridCol w="3157805"/>
                <a:gridCol w="1771417"/>
              </a:tblGrid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MUNICIPIO:  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Jamay, Jalisco.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b="0" i="0" u="none" strike="noStrike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DEPENDENCIA: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MX" sz="9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Servicios</a:t>
                      </a:r>
                      <a:r>
                        <a:rPr lang="es-MX" sz="900" b="0" i="0" u="sng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Públicos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089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GENERO: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    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Bienes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muebles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6448" name="2 Imagen" descr="escudo de jama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19 CuadroTexto"/>
          <p:cNvSpPr txBox="1">
            <a:spLocks noChangeArrowheads="1"/>
          </p:cNvSpPr>
          <p:nvPr/>
        </p:nvSpPr>
        <p:spPr bwMode="auto">
          <a:xfrm>
            <a:off x="4317826" y="8072462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28" name="19 CuadroTexto"/>
          <p:cNvSpPr txBox="1">
            <a:spLocks noChangeArrowheads="1"/>
          </p:cNvSpPr>
          <p:nvPr/>
        </p:nvSpPr>
        <p:spPr bwMode="auto">
          <a:xfrm>
            <a:off x="69354" y="8020124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García Munguía</a:t>
            </a:r>
            <a:endParaRPr lang="es-MX" sz="900" b="1" dirty="0"/>
          </a:p>
        </p:txBody>
      </p:sp>
      <p:pic>
        <p:nvPicPr>
          <p:cNvPr id="24" name="23 Imagen" descr="G:\DCIM\103D3100\DSC_0141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768" y="5508104"/>
            <a:ext cx="2448272" cy="172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24 Imagen" descr="G:\DCIM\103D3100\DSC_0142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056" y="5508746"/>
            <a:ext cx="2309481" cy="172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19 CuadroTexto"/>
          <p:cNvSpPr txBox="1">
            <a:spLocks noChangeArrowheads="1"/>
          </p:cNvSpPr>
          <p:nvPr/>
        </p:nvSpPr>
        <p:spPr bwMode="auto">
          <a:xfrm>
            <a:off x="2060848" y="7956376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Servicios Públicos</a:t>
            </a:r>
          </a:p>
          <a:p>
            <a:pPr algn="ctr"/>
            <a:r>
              <a:rPr lang="es-MX" sz="900" b="1" dirty="0" smtClean="0"/>
              <a:t>C. Gustavo Ortega Rodríguez                                            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4" name="13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13 Tabla"/>
          <p:cNvGraphicFramePr>
            <a:graphicFrameLocks noGrp="1"/>
          </p:cNvGraphicFramePr>
          <p:nvPr/>
        </p:nvGraphicFramePr>
        <p:xfrm>
          <a:off x="1285875" y="2500313"/>
          <a:ext cx="5000660" cy="2924242"/>
        </p:xfrm>
        <a:graphic>
          <a:graphicData uri="http://schemas.openxmlformats.org/drawingml/2006/table">
            <a:tbl>
              <a:tblPr/>
              <a:tblGrid>
                <a:gridCol w="1759491"/>
                <a:gridCol w="3241169"/>
              </a:tblGrid>
              <a:tr h="18088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900" b="1" i="0" u="none" strike="noStrike" dirty="0">
                          <a:latin typeface="Arial"/>
                        </a:rPr>
                        <a:t>CARACTERISTICAS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PROVEEDOR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CAMIONERA TAPATIA, S.A DE C.V.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FACTURA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2995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VEHICULO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CAMION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VOLTEO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FECHA 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ADQUISICION: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23/OCTUBRE/2001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COSTO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$438,000.00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MARCA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INTERNATIONAL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MODELO: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4400 DT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AÑO: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2002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SERIE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3HTMMAAR12N514848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COLOR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BLANCO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PLACAS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JD66707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NO. ECONOMICO: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17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CLAVE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ASIB02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ASIGNADO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baseline="0" dirty="0" smtClean="0">
                          <a:latin typeface="Arial"/>
                        </a:rPr>
                        <a:t>SERVICIOS PUBLICOS/ASEO PUBLICO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AVALUO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881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OBSERVACIONES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 </a:t>
                      </a:r>
                      <a:r>
                        <a:rPr lang="es-MX" sz="900" b="0" i="0" u="none" strike="noStrike" dirty="0" smtClean="0">
                          <a:latin typeface="Arial"/>
                        </a:rPr>
                        <a:t>EN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BUEN ESTADO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5" name="34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8489" name="2 Imagen" descr="escudo de jama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4" name="43 Tabla"/>
          <p:cNvGraphicFramePr>
            <a:graphicFrameLocks noGrp="1"/>
          </p:cNvGraphicFramePr>
          <p:nvPr/>
        </p:nvGraphicFramePr>
        <p:xfrm>
          <a:off x="1285875" y="1789113"/>
          <a:ext cx="4929222" cy="496661"/>
        </p:xfrm>
        <a:graphic>
          <a:graphicData uri="http://schemas.openxmlformats.org/drawingml/2006/table">
            <a:tbl>
              <a:tblPr/>
              <a:tblGrid>
                <a:gridCol w="3157805"/>
                <a:gridCol w="1771417"/>
              </a:tblGrid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MUNICIPIO:  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Jamay, Jalisco.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b="0" i="0" u="none" strike="noStrike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DEPENDENCIA: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MX" sz="9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Servicios</a:t>
                      </a:r>
                      <a:r>
                        <a:rPr lang="es-MX" sz="900" b="0" i="0" u="sng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Públicos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089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GENERO: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    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Bienes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muebles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8497" name="17 Imagen" descr="E:\100OLYMP\P516008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62846" y="5508104"/>
            <a:ext cx="2258442" cy="16938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8498" name="18 Imagen" descr="E:\100OLYMP\P516008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7298" y="5576217"/>
            <a:ext cx="2022475" cy="15160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3" name="19 CuadroTexto"/>
          <p:cNvSpPr txBox="1">
            <a:spLocks noChangeArrowheads="1"/>
          </p:cNvSpPr>
          <p:nvPr/>
        </p:nvSpPr>
        <p:spPr bwMode="auto">
          <a:xfrm>
            <a:off x="4317826" y="7948116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28" name="19 CuadroTexto"/>
          <p:cNvSpPr txBox="1">
            <a:spLocks noChangeArrowheads="1"/>
          </p:cNvSpPr>
          <p:nvPr/>
        </p:nvSpPr>
        <p:spPr bwMode="auto">
          <a:xfrm>
            <a:off x="44624" y="7948116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 García Munguía</a:t>
            </a:r>
            <a:endParaRPr lang="es-MX" sz="900" b="1" dirty="0"/>
          </a:p>
        </p:txBody>
      </p:sp>
      <p:pic>
        <p:nvPicPr>
          <p:cNvPr id="24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19 CuadroTexto"/>
          <p:cNvSpPr txBox="1">
            <a:spLocks noChangeArrowheads="1"/>
          </p:cNvSpPr>
          <p:nvPr/>
        </p:nvSpPr>
        <p:spPr bwMode="auto">
          <a:xfrm>
            <a:off x="2060848" y="7884368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Aseo Público</a:t>
            </a:r>
          </a:p>
          <a:p>
            <a:pPr algn="ctr"/>
            <a:r>
              <a:rPr lang="es-MX" sz="900" b="1" dirty="0" smtClean="0"/>
              <a:t>C.  José de Jesús Zaragoza Muñiz                                           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6" name="15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13 Tabla"/>
          <p:cNvGraphicFramePr>
            <a:graphicFrameLocks noGrp="1"/>
          </p:cNvGraphicFramePr>
          <p:nvPr/>
        </p:nvGraphicFramePr>
        <p:xfrm>
          <a:off x="1285875" y="2428875"/>
          <a:ext cx="5000660" cy="3027730"/>
        </p:xfrm>
        <a:graphic>
          <a:graphicData uri="http://schemas.openxmlformats.org/drawingml/2006/table">
            <a:tbl>
              <a:tblPr/>
              <a:tblGrid>
                <a:gridCol w="1759491"/>
                <a:gridCol w="3241169"/>
              </a:tblGrid>
              <a:tr h="18088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900" b="1" i="0" u="none" strike="noStrike" dirty="0">
                          <a:latin typeface="Arial"/>
                        </a:rPr>
                        <a:t>CARACTERISTICAS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PROVEEDOR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AUTO PARTES Y CRISTALES TRACTO DE OCOTLAN, S.A. DE C.V.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FACTURA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0934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VEHICULO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CAMION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VOLTEO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FECHA 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ADQUISICION: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10/ABRIL/2006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COSTO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$226,000.02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MARCA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FORD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MODELO: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L9000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AÑO: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1984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SERIE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1FTYR82AOLVA41751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COLOR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BLANCO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PLACAS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JM88169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NO. ECONOMICO: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18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CLAVE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ASFB90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ASIGNADO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baseline="0" dirty="0" smtClean="0">
                          <a:latin typeface="Arial"/>
                        </a:rPr>
                        <a:t>SERVICIOS PUBLICOS/ASEO PUBLICO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AVALUO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881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OBSERVACIONES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 </a:t>
                      </a:r>
                      <a:r>
                        <a:rPr lang="es-MX" sz="900" b="0" i="0" u="none" strike="noStrike" dirty="0" smtClean="0">
                          <a:latin typeface="Arial"/>
                        </a:rPr>
                        <a:t>EN BUEN ESTADO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42" name="Picture 2" descr="IMG_6194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340768" y="5580112"/>
            <a:ext cx="2286000" cy="1714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35" name="34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36" name="35 Tabla"/>
          <p:cNvGraphicFramePr>
            <a:graphicFrameLocks noGrp="1"/>
          </p:cNvGraphicFramePr>
          <p:nvPr/>
        </p:nvGraphicFramePr>
        <p:xfrm>
          <a:off x="1285875" y="1789113"/>
          <a:ext cx="4929222" cy="496661"/>
        </p:xfrm>
        <a:graphic>
          <a:graphicData uri="http://schemas.openxmlformats.org/drawingml/2006/table">
            <a:tbl>
              <a:tblPr/>
              <a:tblGrid>
                <a:gridCol w="3157805"/>
                <a:gridCol w="1771417"/>
              </a:tblGrid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MUNICIPIO:  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Jamay, Jalisco.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b="0" i="0" u="none" strike="noStrike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DEPENDENCIA: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MX" sz="9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Servicios</a:t>
                      </a:r>
                      <a:r>
                        <a:rPr lang="es-MX" sz="900" b="0" i="0" u="sng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Públicos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089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GENERO: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    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Bienes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muebles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9521" name="2 Imagen" descr="escudo de jamay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19 CuadroTexto"/>
          <p:cNvSpPr txBox="1">
            <a:spLocks noChangeArrowheads="1"/>
          </p:cNvSpPr>
          <p:nvPr/>
        </p:nvSpPr>
        <p:spPr bwMode="auto">
          <a:xfrm>
            <a:off x="4317826" y="8020124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</a:t>
            </a:r>
            <a:r>
              <a:rPr lang="es-MX" sz="900" b="1" dirty="0" smtClean="0"/>
              <a:t>. Gerardo Jiménez Velazco</a:t>
            </a:r>
            <a:endParaRPr lang="es-MX" sz="900" b="1" dirty="0"/>
          </a:p>
        </p:txBody>
      </p:sp>
      <p:sp>
        <p:nvSpPr>
          <p:cNvPr id="25" name="19 CuadroTexto"/>
          <p:cNvSpPr txBox="1">
            <a:spLocks noChangeArrowheads="1"/>
          </p:cNvSpPr>
          <p:nvPr/>
        </p:nvSpPr>
        <p:spPr bwMode="auto">
          <a:xfrm>
            <a:off x="44624" y="8028384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García Munguía</a:t>
            </a:r>
            <a:endParaRPr lang="es-MX" sz="900" b="1" dirty="0"/>
          </a:p>
        </p:txBody>
      </p:sp>
      <p:pic>
        <p:nvPicPr>
          <p:cNvPr id="21" name="Picture 2" descr="IMG_6194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3933056" y="5580112"/>
            <a:ext cx="2286000" cy="1714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4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19 CuadroTexto"/>
          <p:cNvSpPr txBox="1">
            <a:spLocks noChangeArrowheads="1"/>
          </p:cNvSpPr>
          <p:nvPr/>
        </p:nvSpPr>
        <p:spPr bwMode="auto">
          <a:xfrm>
            <a:off x="2060848" y="7884368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Aseo Público</a:t>
            </a:r>
          </a:p>
          <a:p>
            <a:pPr algn="ctr"/>
            <a:r>
              <a:rPr lang="es-MX" sz="900" b="1" dirty="0" smtClean="0"/>
              <a:t>C.  José de Jesús Zaragoza Muñiz                                           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6" name="15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13 Tabla"/>
          <p:cNvGraphicFramePr>
            <a:graphicFrameLocks noGrp="1"/>
          </p:cNvGraphicFramePr>
          <p:nvPr/>
        </p:nvGraphicFramePr>
        <p:xfrm>
          <a:off x="1285875" y="2500313"/>
          <a:ext cx="5000660" cy="2924242"/>
        </p:xfrm>
        <a:graphic>
          <a:graphicData uri="http://schemas.openxmlformats.org/drawingml/2006/table">
            <a:tbl>
              <a:tblPr/>
              <a:tblGrid>
                <a:gridCol w="1759491"/>
                <a:gridCol w="3241169"/>
              </a:tblGrid>
              <a:tr h="18088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900" b="1" i="0" u="none" strike="noStrike" dirty="0">
                          <a:latin typeface="Arial"/>
                        </a:rPr>
                        <a:t>CARACTERISTICAS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PROVEEDOR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FELIX BAÑUELOS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FACTURA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425729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VEHICULO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CAMION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VOLTEO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FECHA 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ADQUISICION: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26/04/2007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COSTO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DONACION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MARCA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KENWORTH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MODELO: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 smtClean="0">
                          <a:latin typeface="Arial"/>
                        </a:rPr>
                        <a:t>W900-24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AÑO: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1989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SERIE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KWEB9XXFS323113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COLOR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BLANCO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PLACAS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 smtClean="0">
                          <a:latin typeface="Arial"/>
                        </a:rPr>
                        <a:t>417AM3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NO. ECONOMICO: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 smtClean="0">
                          <a:latin typeface="Arial"/>
                        </a:rPr>
                        <a:t>19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CLAVE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ASKB89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ASIGNADO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baseline="0" dirty="0" smtClean="0">
                          <a:latin typeface="Arial"/>
                        </a:rPr>
                        <a:t>SERVICIOS PUBLICOS/ MANTENIMIENTO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AVALUO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881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OBSERVACIONES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 </a:t>
                      </a:r>
                      <a:r>
                        <a:rPr lang="es-MX" sz="900" b="0" i="0" u="none" strike="noStrike" dirty="0" smtClean="0">
                          <a:latin typeface="Arial"/>
                        </a:rPr>
                        <a:t>EN FUNCION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5" name="34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20538" name="2 Imagen" descr="escudo de jamay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4" name="43 Tabla"/>
          <p:cNvGraphicFramePr>
            <a:graphicFrameLocks noGrp="1"/>
          </p:cNvGraphicFramePr>
          <p:nvPr/>
        </p:nvGraphicFramePr>
        <p:xfrm>
          <a:off x="1285875" y="1789113"/>
          <a:ext cx="4929222" cy="496661"/>
        </p:xfrm>
        <a:graphic>
          <a:graphicData uri="http://schemas.openxmlformats.org/drawingml/2006/table">
            <a:tbl>
              <a:tblPr/>
              <a:tblGrid>
                <a:gridCol w="3157805"/>
                <a:gridCol w="1771417"/>
              </a:tblGrid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MUNICIPIO:  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Jamay, Jalisco.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b="0" i="0" u="none" strike="noStrike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DEPENDENCIA: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MX" sz="9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Servicios</a:t>
                      </a:r>
                      <a:r>
                        <a:rPr lang="es-MX" sz="900" b="0" i="0" u="sng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Públicos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089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GENERO: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    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Bienes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muebles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2" name="19 CuadroTexto"/>
          <p:cNvSpPr txBox="1">
            <a:spLocks noChangeArrowheads="1"/>
          </p:cNvSpPr>
          <p:nvPr/>
        </p:nvSpPr>
        <p:spPr bwMode="auto">
          <a:xfrm>
            <a:off x="4293096" y="7948116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25" name="19 CuadroTexto"/>
          <p:cNvSpPr txBox="1">
            <a:spLocks noChangeArrowheads="1"/>
          </p:cNvSpPr>
          <p:nvPr/>
        </p:nvSpPr>
        <p:spPr bwMode="auto">
          <a:xfrm>
            <a:off x="44624" y="7956376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 García Munguía</a:t>
            </a:r>
            <a:endParaRPr lang="es-MX" sz="900" b="1" dirty="0"/>
          </a:p>
        </p:txBody>
      </p:sp>
      <p:pic>
        <p:nvPicPr>
          <p:cNvPr id="24" name="23 Imagen" descr="G:\DCIM\103D3100\DSC_0169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768" y="5508104"/>
            <a:ext cx="2376264" cy="17281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8" name="27 Imagen" descr="G:\DCIM\103D3100\DSC_0168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9040" y="5508746"/>
            <a:ext cx="2453497" cy="172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611560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19 CuadroTexto"/>
          <p:cNvSpPr txBox="1">
            <a:spLocks noChangeArrowheads="1"/>
          </p:cNvSpPr>
          <p:nvPr/>
        </p:nvSpPr>
        <p:spPr bwMode="auto">
          <a:xfrm>
            <a:off x="2060848" y="7884368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Ecología Parques y Jardines</a:t>
            </a:r>
          </a:p>
          <a:p>
            <a:pPr algn="ctr"/>
            <a:r>
              <a:rPr lang="es-MX" sz="900" b="1" dirty="0" smtClean="0"/>
              <a:t>Alfredo Delgado Gonzales                                            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6" name="15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13 Tabla"/>
          <p:cNvGraphicFramePr>
            <a:graphicFrameLocks noGrp="1"/>
          </p:cNvGraphicFramePr>
          <p:nvPr/>
        </p:nvGraphicFramePr>
        <p:xfrm>
          <a:off x="1285875" y="2428875"/>
          <a:ext cx="5000660" cy="2924242"/>
        </p:xfrm>
        <a:graphic>
          <a:graphicData uri="http://schemas.openxmlformats.org/drawingml/2006/table">
            <a:tbl>
              <a:tblPr/>
              <a:tblGrid>
                <a:gridCol w="1759491"/>
                <a:gridCol w="3241169"/>
              </a:tblGrid>
              <a:tr h="18088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900" b="1" i="0" u="none" strike="noStrike" dirty="0">
                          <a:latin typeface="Arial"/>
                        </a:rPr>
                        <a:t>CARACTERISTICAS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PROVEEDOR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PLAZA AUTOMOTRIZ DE LA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BARCA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FACTURA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116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VEHICULO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PICK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UP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FECHA 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ADQUISICION: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01/JULIO/1992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COSTO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$51’423,000.00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MARCA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FORD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MODELO: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F.150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AÑO: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1992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SERIE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000" b="0" i="0" u="none" strike="noStrike" dirty="0" smtClean="0">
                          <a:latin typeface="Arial"/>
                        </a:rPr>
                        <a:t>AC2LMB47676</a:t>
                      </a:r>
                      <a:endParaRPr lang="es-MX" sz="10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COLOR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BLANCO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PLACAS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JE78086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NO. ECONOMICO: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21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CLAVE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ALFB92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ASIGNADO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baseline="0" dirty="0" smtClean="0">
                          <a:latin typeface="Arial"/>
                        </a:rPr>
                        <a:t>SERVICIOS PUBLICOS/ALUMBRADO PUBLICO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AVALUO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881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OBSERVACIONES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 </a:t>
                      </a:r>
                      <a:r>
                        <a:rPr lang="es-MX" sz="900" b="0" i="0" u="none" strike="noStrike" dirty="0" smtClean="0">
                          <a:latin typeface="Arial"/>
                        </a:rPr>
                        <a:t>EN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BUEN ESTADO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5" name="34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22585" name="2 Imagen" descr="escudo de jama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4" name="43 Tabla"/>
          <p:cNvGraphicFramePr>
            <a:graphicFrameLocks noGrp="1"/>
          </p:cNvGraphicFramePr>
          <p:nvPr/>
        </p:nvGraphicFramePr>
        <p:xfrm>
          <a:off x="1285875" y="1789113"/>
          <a:ext cx="4929222" cy="496661"/>
        </p:xfrm>
        <a:graphic>
          <a:graphicData uri="http://schemas.openxmlformats.org/drawingml/2006/table">
            <a:tbl>
              <a:tblPr/>
              <a:tblGrid>
                <a:gridCol w="3157805"/>
                <a:gridCol w="1771417"/>
              </a:tblGrid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MUNICIPIO:  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Jamay, Jalisco.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b="0" i="0" u="none" strike="noStrike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DEPENDENCIA: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MX" sz="9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Servicios</a:t>
                      </a:r>
                      <a:r>
                        <a:rPr lang="es-MX" sz="900" b="0" i="0" u="sng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Públicos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089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GENERO: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    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Bienes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muebles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3" name="19 CuadroTexto"/>
          <p:cNvSpPr txBox="1">
            <a:spLocks noChangeArrowheads="1"/>
          </p:cNvSpPr>
          <p:nvPr/>
        </p:nvSpPr>
        <p:spPr bwMode="auto">
          <a:xfrm>
            <a:off x="4317826" y="7948116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28" name="19 CuadroTexto"/>
          <p:cNvSpPr txBox="1">
            <a:spLocks noChangeArrowheads="1"/>
          </p:cNvSpPr>
          <p:nvPr/>
        </p:nvSpPr>
        <p:spPr bwMode="auto">
          <a:xfrm>
            <a:off x="69354" y="7948116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 García Munguía</a:t>
            </a:r>
            <a:endParaRPr lang="es-MX" sz="900" b="1" dirty="0"/>
          </a:p>
        </p:txBody>
      </p:sp>
      <p:pic>
        <p:nvPicPr>
          <p:cNvPr id="34" name="33 Imagen" descr="G:\DCIM\103D3100\DSC_0081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760" y="5436738"/>
            <a:ext cx="2520280" cy="1799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35 Imagen" descr="G:\DCIM\103D3100\DSC_0083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712" y="5436416"/>
            <a:ext cx="2379608" cy="1799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19 CuadroTexto"/>
          <p:cNvSpPr txBox="1">
            <a:spLocks noChangeArrowheads="1"/>
          </p:cNvSpPr>
          <p:nvPr/>
        </p:nvSpPr>
        <p:spPr bwMode="auto">
          <a:xfrm>
            <a:off x="2060848" y="7880593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Servicios Públicos</a:t>
            </a:r>
          </a:p>
          <a:p>
            <a:pPr algn="ctr"/>
            <a:r>
              <a:rPr lang="es-MX" sz="900" b="1" dirty="0" smtClean="0"/>
              <a:t>C. Gustavo Ortega Rodríguez                                            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6" name="15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13 Tabla"/>
          <p:cNvGraphicFramePr>
            <a:graphicFrameLocks noGrp="1"/>
          </p:cNvGraphicFramePr>
          <p:nvPr/>
        </p:nvGraphicFramePr>
        <p:xfrm>
          <a:off x="1285875" y="2643188"/>
          <a:ext cx="5000660" cy="2900285"/>
        </p:xfrm>
        <a:graphic>
          <a:graphicData uri="http://schemas.openxmlformats.org/drawingml/2006/table">
            <a:tbl>
              <a:tblPr/>
              <a:tblGrid>
                <a:gridCol w="1759491"/>
                <a:gridCol w="3241169"/>
              </a:tblGrid>
              <a:tr h="18088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900" b="1" i="0" u="none" strike="noStrike" dirty="0">
                          <a:latin typeface="Arial"/>
                        </a:rPr>
                        <a:t>CARACTERISTICAS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PROVEEDOR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FACTURA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 smtClean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VEHICULO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PIPA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FECHA 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ADQUISICION: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COSTO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MARCA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6875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MODELO: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AÑO: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SERIE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10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COLOR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VERDE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PLACAS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NO. ECONOMICO: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22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CLAVE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FRPIPA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ASIGNADO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baseline="0" dirty="0" smtClean="0">
                          <a:latin typeface="Arial"/>
                        </a:rPr>
                        <a:t>SERVICIOS PUBLICOS/FORESTAL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AVALUO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881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OBSERVACIONES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 </a:t>
                      </a:r>
                      <a:r>
                        <a:rPr lang="es-MX" sz="900" b="0" i="0" u="none" strike="noStrike" dirty="0" smtClean="0">
                          <a:latin typeface="Arial"/>
                        </a:rPr>
                        <a:t>NO EXISTE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DOCUMENTACION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4" name="33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23609" name="2 Imagen" descr="escudo de jamay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3" name="42 Tabla"/>
          <p:cNvGraphicFramePr>
            <a:graphicFrameLocks noGrp="1"/>
          </p:cNvGraphicFramePr>
          <p:nvPr/>
        </p:nvGraphicFramePr>
        <p:xfrm>
          <a:off x="1285875" y="1789113"/>
          <a:ext cx="4929222" cy="496661"/>
        </p:xfrm>
        <a:graphic>
          <a:graphicData uri="http://schemas.openxmlformats.org/drawingml/2006/table">
            <a:tbl>
              <a:tblPr/>
              <a:tblGrid>
                <a:gridCol w="3157805"/>
                <a:gridCol w="1771417"/>
              </a:tblGrid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MUNICIPIO:  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Jamay, Jalisco.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b="0" i="0" u="none" strike="noStrike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DEPENDENCIA: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MX" sz="9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Servicios</a:t>
                      </a:r>
                      <a:r>
                        <a:rPr lang="es-MX" sz="900" b="0" i="0" u="sng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Públicos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089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GENERO: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    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Bienes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muebles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1266" name="Picture 2" descr="B2F0F69C"/>
          <p:cNvPicPr>
            <a:picLocks noChangeAspect="1" noChangeArrowheads="1"/>
          </p:cNvPicPr>
          <p:nvPr/>
        </p:nvPicPr>
        <p:blipFill>
          <a:blip r:embed="rId4" cstate="print"/>
          <a:srcRect l="19020" t="12863" r="8965"/>
          <a:stretch>
            <a:fillRect/>
          </a:stretch>
        </p:blipFill>
        <p:spPr bwMode="auto">
          <a:xfrm>
            <a:off x="1628800" y="5663530"/>
            <a:ext cx="1573213" cy="1428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267" name="Picture 3" descr="EA3A2408"/>
          <p:cNvPicPr>
            <a:picLocks noChangeAspect="1" noChangeArrowheads="1"/>
          </p:cNvPicPr>
          <p:nvPr/>
        </p:nvPicPr>
        <p:blipFill>
          <a:blip r:embed="rId5" cstate="print"/>
          <a:srcRect b="1254"/>
          <a:stretch>
            <a:fillRect/>
          </a:stretch>
        </p:blipFill>
        <p:spPr bwMode="auto">
          <a:xfrm>
            <a:off x="4149080" y="5663530"/>
            <a:ext cx="1925637" cy="1428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2" name="19 CuadroTexto"/>
          <p:cNvSpPr txBox="1">
            <a:spLocks noChangeArrowheads="1"/>
          </p:cNvSpPr>
          <p:nvPr/>
        </p:nvSpPr>
        <p:spPr bwMode="auto">
          <a:xfrm>
            <a:off x="4317826" y="7948116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27" name="19 CuadroTexto"/>
          <p:cNvSpPr txBox="1">
            <a:spLocks noChangeArrowheads="1"/>
          </p:cNvSpPr>
          <p:nvPr/>
        </p:nvSpPr>
        <p:spPr bwMode="auto">
          <a:xfrm>
            <a:off x="44624" y="7956376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 García Munguía</a:t>
            </a:r>
            <a:endParaRPr lang="es-MX" sz="900" b="1" dirty="0"/>
          </a:p>
        </p:txBody>
      </p:sp>
      <p:pic>
        <p:nvPicPr>
          <p:cNvPr id="23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19 CuadroTexto"/>
          <p:cNvSpPr txBox="1">
            <a:spLocks noChangeArrowheads="1"/>
          </p:cNvSpPr>
          <p:nvPr/>
        </p:nvSpPr>
        <p:spPr bwMode="auto">
          <a:xfrm>
            <a:off x="2060848" y="7880593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Servicios Públicos</a:t>
            </a:r>
          </a:p>
          <a:p>
            <a:pPr algn="ctr"/>
            <a:r>
              <a:rPr lang="es-MX" sz="900" b="1" dirty="0" smtClean="0"/>
              <a:t>C. Gustavo Ortega Rodríguez                                            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6" name="15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13 Tabla"/>
          <p:cNvGraphicFramePr>
            <a:graphicFrameLocks noGrp="1"/>
          </p:cNvGraphicFramePr>
          <p:nvPr/>
        </p:nvGraphicFramePr>
        <p:xfrm>
          <a:off x="1285875" y="2500313"/>
          <a:ext cx="5000660" cy="2890591"/>
        </p:xfrm>
        <a:graphic>
          <a:graphicData uri="http://schemas.openxmlformats.org/drawingml/2006/table">
            <a:tbl>
              <a:tblPr/>
              <a:tblGrid>
                <a:gridCol w="1759491"/>
                <a:gridCol w="3241169"/>
              </a:tblGrid>
              <a:tr h="18088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900" b="1" i="0" u="none" strike="noStrike" dirty="0">
                          <a:latin typeface="Arial"/>
                        </a:rPr>
                        <a:t>CARACTERISTICAS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PROVEEDOR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SERVICARNES DE OCCIDENTE, S.A. DE C.V.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FACTURA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11521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VEHICULO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CAMION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3TLS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FECHA 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ADQUISICION: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04/JUNIO/2002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COSTO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$25,000.00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MARCA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DODGE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MODELO: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RAM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2500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AÑO: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1992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SERIE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NM518407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COLOR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BLANCO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PLACAS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JD48524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NO. ECONOMICO: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23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CLAVE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FRDB92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ASIGNADO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baseline="0" dirty="0" smtClean="0">
                          <a:latin typeface="Arial"/>
                        </a:rPr>
                        <a:t>SERVICIOS PUBLICOS/FORESTAL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AVALUO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7230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OBSERVACIONES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 </a:t>
                      </a:r>
                      <a:r>
                        <a:rPr lang="es-MX" sz="900" b="0" i="0" u="none" strike="noStrike" dirty="0" smtClean="0">
                          <a:latin typeface="Arial"/>
                        </a:rPr>
                        <a:t>EN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BUEN ESTADO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5" name="34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24633" name="2 Imagen" descr="escudo de jama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4" name="43 Tabla"/>
          <p:cNvGraphicFramePr>
            <a:graphicFrameLocks noGrp="1"/>
          </p:cNvGraphicFramePr>
          <p:nvPr/>
        </p:nvGraphicFramePr>
        <p:xfrm>
          <a:off x="1285875" y="1789113"/>
          <a:ext cx="4929222" cy="496661"/>
        </p:xfrm>
        <a:graphic>
          <a:graphicData uri="http://schemas.openxmlformats.org/drawingml/2006/table">
            <a:tbl>
              <a:tblPr/>
              <a:tblGrid>
                <a:gridCol w="3157805"/>
                <a:gridCol w="1771417"/>
              </a:tblGrid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MUNICIPIO:  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Jamay, Jalisco.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b="0" i="0" u="none" strike="noStrike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DEPENDENCIA: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MX" sz="9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Servicios</a:t>
                      </a:r>
                      <a:r>
                        <a:rPr lang="es-MX" sz="900" b="0" i="0" u="sng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Públicos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089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GENERO: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    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Bienes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muebles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2" name="19 CuadroTexto"/>
          <p:cNvSpPr txBox="1">
            <a:spLocks noChangeArrowheads="1"/>
          </p:cNvSpPr>
          <p:nvPr/>
        </p:nvSpPr>
        <p:spPr bwMode="auto">
          <a:xfrm>
            <a:off x="4317826" y="7948116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25" name="19 CuadroTexto"/>
          <p:cNvSpPr txBox="1">
            <a:spLocks noChangeArrowheads="1"/>
          </p:cNvSpPr>
          <p:nvPr/>
        </p:nvSpPr>
        <p:spPr bwMode="auto">
          <a:xfrm>
            <a:off x="44624" y="7948116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 García Munguía</a:t>
            </a:r>
            <a:endParaRPr lang="es-MX" sz="900" b="1" dirty="0"/>
          </a:p>
        </p:txBody>
      </p:sp>
      <p:pic>
        <p:nvPicPr>
          <p:cNvPr id="24" name="23 Imagen" descr="G:\DCIM\103D3100\DSC_0160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768" y="5508746"/>
            <a:ext cx="2520280" cy="1655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27 Imagen" descr="G:\DCIM\103D3100\DSC_0158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064" y="5508746"/>
            <a:ext cx="2232248" cy="1655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19 CuadroTexto"/>
          <p:cNvSpPr txBox="1">
            <a:spLocks noChangeArrowheads="1"/>
          </p:cNvSpPr>
          <p:nvPr/>
        </p:nvSpPr>
        <p:spPr bwMode="auto">
          <a:xfrm>
            <a:off x="2060848" y="7880593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Servicios Públicos</a:t>
            </a:r>
          </a:p>
          <a:p>
            <a:pPr algn="ctr"/>
            <a:r>
              <a:rPr lang="es-MX" sz="900" b="1" dirty="0" smtClean="0"/>
              <a:t>C. Gustavo Ortega Rodríguez                                            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" name="38 Tabla"/>
          <p:cNvGraphicFramePr>
            <a:graphicFrameLocks noGrp="1"/>
          </p:cNvGraphicFramePr>
          <p:nvPr/>
        </p:nvGraphicFramePr>
        <p:xfrm>
          <a:off x="1285875" y="2500313"/>
          <a:ext cx="4720718" cy="2899144"/>
        </p:xfrm>
        <a:graphic>
          <a:graphicData uri="http://schemas.openxmlformats.org/drawingml/2006/table">
            <a:tbl>
              <a:tblPr/>
              <a:tblGrid>
                <a:gridCol w="1479550"/>
                <a:gridCol w="3241168"/>
              </a:tblGrid>
              <a:tr h="18088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900" b="1" i="0" u="none" strike="noStrike" dirty="0">
                          <a:latin typeface="Arial"/>
                        </a:rPr>
                        <a:t>CARACTERISTICAS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PROVEEDOR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 </a:t>
                      </a:r>
                      <a:r>
                        <a:rPr lang="es-MX" sz="900" b="0" i="0" u="none" strike="noStrike" dirty="0" smtClean="0">
                          <a:latin typeface="Arial"/>
                        </a:rPr>
                        <a:t>OZ AUTOMOTRIZ, S. DE R.L. DE C.V.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FACTURA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13523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VEHICULO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AUTOMOVIL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</a:t>
                      </a:r>
                      <a:r>
                        <a:rPr lang="es-MX" sz="900" b="1" i="0" u="none" strike="noStrike" baseline="0" dirty="0" smtClean="0">
                          <a:latin typeface="Arial"/>
                        </a:rPr>
                        <a:t> F</a:t>
                      </a:r>
                      <a:r>
                        <a:rPr lang="es-MX" sz="900" b="1" i="0" u="none" strike="noStrike" dirty="0" smtClean="0">
                          <a:latin typeface="Arial"/>
                        </a:rPr>
                        <a:t>ECHA</a:t>
                      </a:r>
                      <a:r>
                        <a:rPr lang="es-MX" sz="900" b="1" i="0" u="none" strike="noStrike" baseline="0" dirty="0" smtClean="0">
                          <a:latin typeface="Arial"/>
                        </a:rPr>
                        <a:t> DE ADQUISICION</a:t>
                      </a:r>
                      <a:r>
                        <a:rPr lang="es-MX" sz="900" b="1" i="0" u="none" strike="noStrike" dirty="0" smtClean="0">
                          <a:latin typeface="Arial"/>
                        </a:rPr>
                        <a:t>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26/ABRIL/2007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COSTO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$195,900.00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MARCA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TOYOTA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MODELO: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COROLLA  CE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5734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AÑO: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2007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SERIE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2T1BR32E57C795040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COLOR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AZUL INDIGO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PLACAS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JFJ4782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baseline="0" dirty="0" smtClean="0">
                          <a:latin typeface="Arial"/>
                        </a:rPr>
                        <a:t>  NO. ECONOMICO</a:t>
                      </a:r>
                      <a:r>
                        <a:rPr lang="es-MX" sz="900" b="1" i="0" u="none" strike="noStrike" dirty="0" smtClean="0">
                          <a:latin typeface="Arial"/>
                        </a:rPr>
                        <a:t>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01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CLAVE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PRTA07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ASIGNADO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PRESIDENCIA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AVALUO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881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OBSERVACIONES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 </a:t>
                      </a:r>
                      <a:r>
                        <a:rPr lang="es-MX" sz="900" b="0" i="0" u="none" strike="noStrike" dirty="0" smtClean="0">
                          <a:latin typeface="Arial"/>
                        </a:rPr>
                        <a:t>EN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BUEN ESTADO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69" name="Picture 4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75" y="5508104"/>
            <a:ext cx="1728788" cy="1438275"/>
          </a:xfrm>
          <a:prstGeom prst="rect">
            <a:avLst/>
          </a:prstGeom>
          <a:noFill/>
          <a:ln w="9525" cmpd="sng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24" name="23 Tabla"/>
          <p:cNvGraphicFramePr>
            <a:graphicFrameLocks noGrp="1"/>
          </p:cNvGraphicFramePr>
          <p:nvPr/>
        </p:nvGraphicFramePr>
        <p:xfrm>
          <a:off x="1285875" y="1789113"/>
          <a:ext cx="4929222" cy="496661"/>
        </p:xfrm>
        <a:graphic>
          <a:graphicData uri="http://schemas.openxmlformats.org/drawingml/2006/table">
            <a:tbl>
              <a:tblPr/>
              <a:tblGrid>
                <a:gridCol w="3157805"/>
                <a:gridCol w="1771417"/>
              </a:tblGrid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MUNICIPIO:  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Jamay, Jalisco.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DEPENDENCIA: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MX" sz="9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Presidencia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Municipal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089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GENERO: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    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Bienes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muebles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2113" name="2 Imagen" descr="escudo de jamay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9000" y="5508104"/>
            <a:ext cx="2857500" cy="1428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116" name="19 CuadroTexto"/>
          <p:cNvSpPr txBox="1">
            <a:spLocks noChangeArrowheads="1"/>
          </p:cNvSpPr>
          <p:nvPr/>
        </p:nvSpPr>
        <p:spPr bwMode="auto">
          <a:xfrm>
            <a:off x="4317826" y="7876108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23" name="19 CuadroTexto"/>
          <p:cNvSpPr txBox="1">
            <a:spLocks noChangeArrowheads="1"/>
          </p:cNvSpPr>
          <p:nvPr/>
        </p:nvSpPr>
        <p:spPr bwMode="auto">
          <a:xfrm>
            <a:off x="44624" y="7884368"/>
            <a:ext cx="25202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r>
              <a:rPr lang="es-MX" sz="900" b="1" dirty="0"/>
              <a:t> </a:t>
            </a:r>
            <a:r>
              <a:rPr lang="es-MX" sz="900" b="1" dirty="0" smtClean="0"/>
              <a:t>                                           ING. Juan  García Munguía</a:t>
            </a:r>
            <a:endParaRPr lang="es-MX" sz="900" b="1" dirty="0"/>
          </a:p>
        </p:txBody>
      </p:sp>
      <p:sp>
        <p:nvSpPr>
          <p:cNvPr id="25" name="24 CuadroTexto"/>
          <p:cNvSpPr txBox="1"/>
          <p:nvPr/>
        </p:nvSpPr>
        <p:spPr>
          <a:xfrm>
            <a:off x="2428868" y="7715272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MX" sz="800" b="1" dirty="0" smtClean="0"/>
          </a:p>
          <a:p>
            <a:endParaRPr lang="es-ES" sz="800" dirty="0"/>
          </a:p>
        </p:txBody>
      </p:sp>
      <p:pic>
        <p:nvPicPr>
          <p:cNvPr id="11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11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4" name="19 CuadroTexto"/>
          <p:cNvSpPr txBox="1">
            <a:spLocks noChangeArrowheads="1"/>
          </p:cNvSpPr>
          <p:nvPr/>
        </p:nvSpPr>
        <p:spPr bwMode="auto">
          <a:xfrm>
            <a:off x="2132856" y="7880593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Oficialía Mayor                                                         ING. Juan  García Munguía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6" name="15 CuadroTexto"/>
          <p:cNvSpPr txBox="1"/>
          <p:nvPr/>
        </p:nvSpPr>
        <p:spPr>
          <a:xfrm>
            <a:off x="2532423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13 Tabla"/>
          <p:cNvGraphicFramePr>
            <a:graphicFrameLocks noGrp="1"/>
          </p:cNvGraphicFramePr>
          <p:nvPr/>
        </p:nvGraphicFramePr>
        <p:xfrm>
          <a:off x="1285875" y="2533650"/>
          <a:ext cx="5000660" cy="2924242"/>
        </p:xfrm>
        <a:graphic>
          <a:graphicData uri="http://schemas.openxmlformats.org/drawingml/2006/table">
            <a:tbl>
              <a:tblPr/>
              <a:tblGrid>
                <a:gridCol w="1759491"/>
                <a:gridCol w="3241169"/>
              </a:tblGrid>
              <a:tr h="18088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900" b="1" i="0" u="none" strike="noStrike" dirty="0">
                          <a:latin typeface="Arial"/>
                        </a:rPr>
                        <a:t>CARACTERISTICAS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PROVEEDOR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SYC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MOTORS S.A. DE C.V.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FACTURA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25052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VEHICULO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PICK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UP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FECHA 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ADQUISICION: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28/FEBRERO/2004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COSTO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$191,831.98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MARCA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DODGE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MODELO: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RAM 1500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AÑO: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2004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SERIE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1D7HA16K14J141082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COLOR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BLANCO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PLACAS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JL19253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NO. ECONOMICO: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25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CLAVE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SGDB04-02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ASIGNADO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baseline="0" dirty="0" smtClean="0">
                          <a:latin typeface="Arial"/>
                        </a:rPr>
                        <a:t> POLICIA FORESTAL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AVALUO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881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OBSERVACIONES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 </a:t>
                      </a:r>
                      <a:r>
                        <a:rPr lang="es-MX" sz="900" b="0" i="0" u="none" strike="noStrike" dirty="0" smtClean="0">
                          <a:latin typeface="Arial"/>
                        </a:rPr>
                        <a:t>EN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BUEN ESTADO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4" name="33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26681" name="2 Imagen" descr="escudo de jamay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3" name="42 Tabla"/>
          <p:cNvGraphicFramePr>
            <a:graphicFrameLocks noGrp="1"/>
          </p:cNvGraphicFramePr>
          <p:nvPr/>
        </p:nvGraphicFramePr>
        <p:xfrm>
          <a:off x="1285875" y="1789113"/>
          <a:ext cx="4929222" cy="496661"/>
        </p:xfrm>
        <a:graphic>
          <a:graphicData uri="http://schemas.openxmlformats.org/drawingml/2006/table">
            <a:tbl>
              <a:tblPr/>
              <a:tblGrid>
                <a:gridCol w="3157805"/>
                <a:gridCol w="1771417"/>
              </a:tblGrid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MUNICIPIO:  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Jamay, Jalisco.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b="0" i="0" u="none" strike="noStrike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DEPENDENCIA: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MX" sz="9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POLICIA</a:t>
                      </a:r>
                      <a:r>
                        <a:rPr lang="es-MX" sz="900" b="0" i="0" u="sng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FORESTAL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089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GENERO: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    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Bienes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muebles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3" name="19 CuadroTexto"/>
          <p:cNvSpPr txBox="1">
            <a:spLocks noChangeArrowheads="1"/>
          </p:cNvSpPr>
          <p:nvPr/>
        </p:nvSpPr>
        <p:spPr bwMode="auto">
          <a:xfrm>
            <a:off x="4317826" y="8028384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32" name="19 CuadroTexto"/>
          <p:cNvSpPr txBox="1">
            <a:spLocks noChangeArrowheads="1"/>
          </p:cNvSpPr>
          <p:nvPr/>
        </p:nvSpPr>
        <p:spPr bwMode="auto">
          <a:xfrm>
            <a:off x="69354" y="8020124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García Munguía</a:t>
            </a:r>
            <a:endParaRPr lang="es-MX" sz="900" b="1" dirty="0"/>
          </a:p>
        </p:txBody>
      </p:sp>
      <p:pic>
        <p:nvPicPr>
          <p:cNvPr id="24" name="23 Imagen" descr="G:\DCIM\103D3100\DSC_0126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542" y="5508104"/>
            <a:ext cx="2453498" cy="172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26 Imagen" descr="G:\DCIM\103D3100\DSC_0128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056" y="5508746"/>
            <a:ext cx="2309481" cy="172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19 CuadroTexto"/>
          <p:cNvSpPr txBox="1">
            <a:spLocks noChangeArrowheads="1"/>
          </p:cNvSpPr>
          <p:nvPr/>
        </p:nvSpPr>
        <p:spPr bwMode="auto">
          <a:xfrm>
            <a:off x="2060848" y="7956376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Ecología Parques y Jardines</a:t>
            </a:r>
          </a:p>
          <a:p>
            <a:pPr algn="ctr"/>
            <a:r>
              <a:rPr lang="es-MX" sz="900" b="1" dirty="0" smtClean="0"/>
              <a:t>Alfredo Delgado Gonzales                                            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6" name="15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13 Tabla"/>
          <p:cNvGraphicFramePr>
            <a:graphicFrameLocks noGrp="1"/>
          </p:cNvGraphicFramePr>
          <p:nvPr/>
        </p:nvGraphicFramePr>
        <p:xfrm>
          <a:off x="1285875" y="2428875"/>
          <a:ext cx="5000660" cy="2924242"/>
        </p:xfrm>
        <a:graphic>
          <a:graphicData uri="http://schemas.openxmlformats.org/drawingml/2006/table">
            <a:tbl>
              <a:tblPr/>
              <a:tblGrid>
                <a:gridCol w="1759491"/>
                <a:gridCol w="3241169"/>
              </a:tblGrid>
              <a:tr h="18088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900" b="1" i="0" u="none" strike="noStrike" dirty="0">
                          <a:latin typeface="Arial"/>
                        </a:rPr>
                        <a:t>CARACTERISTICAS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PROVEEDOR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VEHICULOS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AUTOMOTRICES Y MARINOS, S.A. DE C.V.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FACTURA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50092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VEHICULO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AUTOMOVIL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FECHA 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ADQUISICION: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28/JULIO/2007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COSTO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$88,350.00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MARCA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NISSAN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MODELO: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TSURU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AÑO: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2007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SERIE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3N1EB31S67K354841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COLOR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BLANCO POLAR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PLACAS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JFS7360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NO. ECONOMICO: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26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CLAVE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SGNB07-05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ASIGNADO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baseline="0" dirty="0" smtClean="0">
                          <a:latin typeface="Arial"/>
                        </a:rPr>
                        <a:t>SEGURIDAD PUBLICA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AVALUO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881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OBSERVACIONES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 </a:t>
                      </a:r>
                      <a:r>
                        <a:rPr lang="es-MX" sz="900" b="0" i="0" u="none" strike="noStrike" dirty="0" smtClean="0">
                          <a:latin typeface="Arial"/>
                        </a:rPr>
                        <a:t>EN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REPARACION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4" name="33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27705" name="2 Imagen" descr="escudo de jamay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3" name="42 Tabla"/>
          <p:cNvGraphicFramePr>
            <a:graphicFrameLocks noGrp="1"/>
          </p:cNvGraphicFramePr>
          <p:nvPr/>
        </p:nvGraphicFramePr>
        <p:xfrm>
          <a:off x="1285875" y="1789113"/>
          <a:ext cx="4929222" cy="496661"/>
        </p:xfrm>
        <a:graphic>
          <a:graphicData uri="http://schemas.openxmlformats.org/drawingml/2006/table">
            <a:tbl>
              <a:tblPr/>
              <a:tblGrid>
                <a:gridCol w="3157805"/>
                <a:gridCol w="1771417"/>
              </a:tblGrid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MUNICIPIO:  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Jamay, Jalisco.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b="0" i="0" u="none" strike="noStrike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DEPENDENCIA: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MX" sz="9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Seguridad</a:t>
                      </a:r>
                      <a:r>
                        <a:rPr lang="es-MX" sz="900" b="0" i="0" u="sng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Pública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089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GENERO: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    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Bienes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muebles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3" name="19 CuadroTexto"/>
          <p:cNvSpPr txBox="1">
            <a:spLocks noChangeArrowheads="1"/>
          </p:cNvSpPr>
          <p:nvPr/>
        </p:nvSpPr>
        <p:spPr bwMode="auto">
          <a:xfrm>
            <a:off x="4317826" y="7956376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32" name="19 CuadroTexto"/>
          <p:cNvSpPr txBox="1">
            <a:spLocks noChangeArrowheads="1"/>
          </p:cNvSpPr>
          <p:nvPr/>
        </p:nvSpPr>
        <p:spPr bwMode="auto">
          <a:xfrm>
            <a:off x="44624" y="7956376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 García Munguía</a:t>
            </a:r>
            <a:endParaRPr lang="es-MX" sz="900" b="1" dirty="0"/>
          </a:p>
        </p:txBody>
      </p:sp>
      <p:pic>
        <p:nvPicPr>
          <p:cNvPr id="24" name="23 Imagen" descr="G:\DCIM\103D3100\DSC_0090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768" y="5436738"/>
            <a:ext cx="2448272" cy="172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26 Imagen" descr="G:\DCIM\103D3100\DSC_0092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056" y="5436416"/>
            <a:ext cx="2307600" cy="1727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19 CuadroTexto"/>
          <p:cNvSpPr txBox="1">
            <a:spLocks noChangeArrowheads="1"/>
          </p:cNvSpPr>
          <p:nvPr/>
        </p:nvSpPr>
        <p:spPr bwMode="auto">
          <a:xfrm>
            <a:off x="2132856" y="7884368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Seguridad Publica                         </a:t>
            </a:r>
          </a:p>
          <a:p>
            <a:pPr algn="ctr"/>
            <a:r>
              <a:rPr lang="es-MX" sz="900" b="1" dirty="0" smtClean="0"/>
              <a:t> C. Miguel Ángel Barrientos Domínguez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3" name="12 Rectángulo"/>
          <p:cNvSpPr/>
          <p:nvPr/>
        </p:nvSpPr>
        <p:spPr>
          <a:xfrm rot="20065062">
            <a:off x="640899" y="4281183"/>
            <a:ext cx="580437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_tradnl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BAJA </a:t>
            </a:r>
          </a:p>
        </p:txBody>
      </p:sp>
      <p:sp>
        <p:nvSpPr>
          <p:cNvPr id="17" name="16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13 Tabla"/>
          <p:cNvGraphicFramePr>
            <a:graphicFrameLocks noGrp="1"/>
          </p:cNvGraphicFramePr>
          <p:nvPr/>
        </p:nvGraphicFramePr>
        <p:xfrm>
          <a:off x="1285875" y="2428875"/>
          <a:ext cx="5000660" cy="2916950"/>
        </p:xfrm>
        <a:graphic>
          <a:graphicData uri="http://schemas.openxmlformats.org/drawingml/2006/table">
            <a:tbl>
              <a:tblPr/>
              <a:tblGrid>
                <a:gridCol w="1759491"/>
                <a:gridCol w="3241169"/>
              </a:tblGrid>
              <a:tr h="18088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900" b="1" i="0" u="none" strike="noStrike" dirty="0">
                          <a:latin typeface="Arial"/>
                        </a:rPr>
                        <a:t>CARACTERISTICAS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PROVEEDOR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VEHICULOS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AUTOMOTRICES Y MARINOS, S.A. DE C.V.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FACTURA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50093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VEHICULO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AUTOMOVIL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FECHA 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ADQUISICION: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28/JULIO/2007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COSTO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$88,350.00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MARCA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NISSAN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MODELO: 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TSURU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AÑO: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2007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540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SERIE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3N1EB31S87K358745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COLOR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BLANCO POLAR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PLACAS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JFS7361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NO. ECONOMICO: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27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CLAVE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SGNB07-04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ASIGNADO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baseline="0" dirty="0" smtClean="0">
                          <a:latin typeface="Arial"/>
                        </a:rPr>
                        <a:t>SEGURIDAD PUBLICA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AVALUO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881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OBSERVACIONES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 </a:t>
                      </a:r>
                      <a:r>
                        <a:rPr lang="es-MX" sz="900" b="0" i="0" u="none" strike="noStrike" dirty="0" smtClean="0">
                          <a:latin typeface="Arial"/>
                        </a:rPr>
                        <a:t>EN BUEN ESTADO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4" name="33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35" name="34 Tabla"/>
          <p:cNvGraphicFramePr>
            <a:graphicFrameLocks noGrp="1"/>
          </p:cNvGraphicFramePr>
          <p:nvPr/>
        </p:nvGraphicFramePr>
        <p:xfrm>
          <a:off x="1285875" y="1789113"/>
          <a:ext cx="4929222" cy="496661"/>
        </p:xfrm>
        <a:graphic>
          <a:graphicData uri="http://schemas.openxmlformats.org/drawingml/2006/table">
            <a:tbl>
              <a:tblPr/>
              <a:tblGrid>
                <a:gridCol w="3157805"/>
                <a:gridCol w="1771417"/>
              </a:tblGrid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MUNICIPIO:  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Jamay, Jalisco.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b="0" i="0" u="none" strike="noStrike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DEPENDENCIA: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MX" sz="9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Seguridad</a:t>
                      </a:r>
                      <a:r>
                        <a:rPr lang="es-MX" sz="900" b="0" i="0" u="sng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Pública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089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GENERO: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    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Bienes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muebles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28736" name="2 Imagen" descr="escudo de jamay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19 CuadroTexto"/>
          <p:cNvSpPr txBox="1">
            <a:spLocks noChangeArrowheads="1"/>
          </p:cNvSpPr>
          <p:nvPr/>
        </p:nvSpPr>
        <p:spPr bwMode="auto">
          <a:xfrm>
            <a:off x="4317826" y="8028384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27" name="19 CuadroTexto"/>
          <p:cNvSpPr txBox="1">
            <a:spLocks noChangeArrowheads="1"/>
          </p:cNvSpPr>
          <p:nvPr/>
        </p:nvSpPr>
        <p:spPr bwMode="auto">
          <a:xfrm>
            <a:off x="44624" y="8028384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 García Munguía</a:t>
            </a:r>
            <a:endParaRPr lang="es-MX" sz="900" b="1" dirty="0"/>
          </a:p>
        </p:txBody>
      </p:sp>
      <p:pic>
        <p:nvPicPr>
          <p:cNvPr id="24" name="23 Imagen" descr="G:\DCIM\103D3100\DSC_0025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768" y="5508746"/>
            <a:ext cx="2520280" cy="172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31 Imagen" descr="G:\DCIM\103D3100\DSC_0027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056" y="5508104"/>
            <a:ext cx="2309481" cy="172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19 CuadroTexto"/>
          <p:cNvSpPr txBox="1">
            <a:spLocks noChangeArrowheads="1"/>
          </p:cNvSpPr>
          <p:nvPr/>
        </p:nvSpPr>
        <p:spPr bwMode="auto">
          <a:xfrm>
            <a:off x="2060848" y="7956376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Seguridad Publica                         </a:t>
            </a:r>
          </a:p>
          <a:p>
            <a:pPr algn="ctr"/>
            <a:r>
              <a:rPr lang="es-MX" sz="900" b="1" dirty="0" smtClean="0"/>
              <a:t> C. Miguel Ángel Barrientos Domínguez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5" name="14 Rectángulo"/>
          <p:cNvSpPr/>
          <p:nvPr/>
        </p:nvSpPr>
        <p:spPr>
          <a:xfrm rot="20065062">
            <a:off x="640899" y="4281183"/>
            <a:ext cx="580437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_tradnl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BAJA </a:t>
            </a:r>
          </a:p>
        </p:txBody>
      </p:sp>
      <p:sp>
        <p:nvSpPr>
          <p:cNvPr id="17" name="16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13 Tabla"/>
          <p:cNvGraphicFramePr>
            <a:graphicFrameLocks noGrp="1"/>
          </p:cNvGraphicFramePr>
          <p:nvPr/>
        </p:nvGraphicFramePr>
        <p:xfrm>
          <a:off x="1285875" y="2500313"/>
          <a:ext cx="5000660" cy="2924242"/>
        </p:xfrm>
        <a:graphic>
          <a:graphicData uri="http://schemas.openxmlformats.org/drawingml/2006/table">
            <a:tbl>
              <a:tblPr/>
              <a:tblGrid>
                <a:gridCol w="1759491"/>
                <a:gridCol w="3241169"/>
              </a:tblGrid>
              <a:tr h="18088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900" b="1" i="0" u="none" strike="noStrike" dirty="0">
                          <a:latin typeface="Arial"/>
                        </a:rPr>
                        <a:t>CARACTERISTICAS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PROVEEDOR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MOTONOVA, S.A. DE C.V.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FACTURA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M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2379</a:t>
                      </a:r>
                      <a:endParaRPr lang="es-MX" sz="900" b="0" i="0" u="none" strike="noStrike" dirty="0" smtClean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VEHICULO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MOTOCICLETA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FECHA 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ADQUISICION: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31/AGOSTO/2007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COSTO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$30,000.00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MARCA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HONDA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MODELO: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BROS 150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AÑO: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2007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SERIE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9C2KD03447R301088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COLOR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BLANCO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PLACAS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XUZ60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NO. ECONOMICO: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28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CLAVE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SGHB07-01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ASIGNADO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baseline="0" dirty="0" smtClean="0">
                          <a:latin typeface="Arial"/>
                        </a:rPr>
                        <a:t>SEGURIDAD PUBLICA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AVALUO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881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OBSERVACIONES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 </a:t>
                      </a:r>
                      <a:r>
                        <a:rPr lang="es-MX" sz="900" b="0" i="0" u="none" strike="noStrike" dirty="0" smtClean="0">
                          <a:latin typeface="Arial"/>
                        </a:rPr>
                        <a:t>EN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REPARACION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6" name="35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29755" name="2 Imagen" descr="escudo de jamay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5" name="44 Tabla"/>
          <p:cNvGraphicFramePr>
            <a:graphicFrameLocks noGrp="1"/>
          </p:cNvGraphicFramePr>
          <p:nvPr/>
        </p:nvGraphicFramePr>
        <p:xfrm>
          <a:off x="1285875" y="1789113"/>
          <a:ext cx="4929222" cy="496661"/>
        </p:xfrm>
        <a:graphic>
          <a:graphicData uri="http://schemas.openxmlformats.org/drawingml/2006/table">
            <a:tbl>
              <a:tblPr/>
              <a:tblGrid>
                <a:gridCol w="3157805"/>
                <a:gridCol w="1771417"/>
              </a:tblGrid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MUNICIPIO:  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Jamay, Jalisco.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b="0" i="0" u="none" strike="noStrike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DEPENDENCIA: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MX" sz="9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Seguridad</a:t>
                      </a:r>
                      <a:r>
                        <a:rPr lang="es-MX" sz="900" b="0" i="0" u="sng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Pública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089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GENERO: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    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Bienes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muebles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3" name="19 CuadroTexto"/>
          <p:cNvSpPr txBox="1">
            <a:spLocks noChangeArrowheads="1"/>
          </p:cNvSpPr>
          <p:nvPr/>
        </p:nvSpPr>
        <p:spPr bwMode="auto">
          <a:xfrm>
            <a:off x="4317826" y="7948116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26" name="19 CuadroTexto"/>
          <p:cNvSpPr txBox="1">
            <a:spLocks noChangeArrowheads="1"/>
          </p:cNvSpPr>
          <p:nvPr/>
        </p:nvSpPr>
        <p:spPr bwMode="auto">
          <a:xfrm>
            <a:off x="44624" y="7956376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 García Munguía</a:t>
            </a:r>
            <a:endParaRPr lang="es-MX" sz="900" b="1" dirty="0"/>
          </a:p>
        </p:txBody>
      </p:sp>
      <p:pic>
        <p:nvPicPr>
          <p:cNvPr id="24" name="23 Imagen" descr="G:\DCIM\103D3100\DSC_0065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768" y="5508746"/>
            <a:ext cx="2376264" cy="1655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24 Imagen" descr="G:\DCIM\103D3100\DSC_0064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048" y="5508746"/>
            <a:ext cx="2376264" cy="1655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19 CuadroTexto"/>
          <p:cNvSpPr txBox="1">
            <a:spLocks noChangeArrowheads="1"/>
          </p:cNvSpPr>
          <p:nvPr/>
        </p:nvSpPr>
        <p:spPr bwMode="auto">
          <a:xfrm>
            <a:off x="2060848" y="7884368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Seguridad Publica                         </a:t>
            </a:r>
          </a:p>
          <a:p>
            <a:pPr algn="ctr"/>
            <a:r>
              <a:rPr lang="es-MX" sz="900" b="1" dirty="0" smtClean="0"/>
              <a:t> C. Miguel Ángel Barrientos Domínguez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6" name="15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13 Tabla"/>
          <p:cNvGraphicFramePr>
            <a:graphicFrameLocks noGrp="1"/>
          </p:cNvGraphicFramePr>
          <p:nvPr/>
        </p:nvGraphicFramePr>
        <p:xfrm>
          <a:off x="1285875" y="2500313"/>
          <a:ext cx="5000660" cy="2924242"/>
        </p:xfrm>
        <a:graphic>
          <a:graphicData uri="http://schemas.openxmlformats.org/drawingml/2006/table">
            <a:tbl>
              <a:tblPr/>
              <a:tblGrid>
                <a:gridCol w="1759491"/>
                <a:gridCol w="3241169"/>
              </a:tblGrid>
              <a:tr h="18088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900" b="1" i="0" u="none" strike="noStrike" dirty="0">
                          <a:latin typeface="Arial"/>
                        </a:rPr>
                        <a:t>CARACTERISTICAS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PROVEEDOR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MOTONOVA, S.A. DE C.V.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FACTURA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M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2380</a:t>
                      </a:r>
                      <a:endParaRPr lang="es-MX" sz="900" b="0" i="0" u="none" strike="noStrike" dirty="0" smtClean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VEHICULO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MOTOCICLETA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FECHA 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ADQUISICION: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31/AGOSTO/2007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COSTO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$30,000.00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MARCA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HONDA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MODELO: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BROS 150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AÑO: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2007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SERIE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9C2KD03467R301092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COLOR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BLANCO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PLACAS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XXB71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NO. ECONOMICO: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29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CLAVE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SGHB07-02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ASIGNADO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baseline="0" dirty="0" smtClean="0">
                          <a:latin typeface="Arial"/>
                        </a:rPr>
                        <a:t>SEGURIDAD PUBLICA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AVALUO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881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OBSERVACIONES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 </a:t>
                      </a:r>
                      <a:r>
                        <a:rPr lang="es-MX" sz="900" b="0" i="0" u="none" strike="noStrike" dirty="0" smtClean="0">
                          <a:latin typeface="Arial"/>
                        </a:rPr>
                        <a:t>EN REPARACION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6" name="35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30779" name="2 Imagen" descr="escudo de jama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5" name="44 Tabla"/>
          <p:cNvGraphicFramePr>
            <a:graphicFrameLocks noGrp="1"/>
          </p:cNvGraphicFramePr>
          <p:nvPr/>
        </p:nvGraphicFramePr>
        <p:xfrm>
          <a:off x="1285875" y="1789113"/>
          <a:ext cx="4929222" cy="496661"/>
        </p:xfrm>
        <a:graphic>
          <a:graphicData uri="http://schemas.openxmlformats.org/drawingml/2006/table">
            <a:tbl>
              <a:tblPr/>
              <a:tblGrid>
                <a:gridCol w="3157805"/>
                <a:gridCol w="1771417"/>
              </a:tblGrid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MUNICIPIO:  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Jamay, Jalisco.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b="0" i="0" u="none" strike="noStrike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DEPENDENCIA: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MX" sz="9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Oficialía</a:t>
                      </a:r>
                      <a:r>
                        <a:rPr lang="es-MX" sz="900" b="0" i="0" u="sng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Mayor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089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GENERO: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    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Bienes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muebles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2" name="19 CuadroTexto"/>
          <p:cNvSpPr txBox="1">
            <a:spLocks noChangeArrowheads="1"/>
          </p:cNvSpPr>
          <p:nvPr/>
        </p:nvSpPr>
        <p:spPr bwMode="auto">
          <a:xfrm>
            <a:off x="4293096" y="7876108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25" name="19 CuadroTexto"/>
          <p:cNvSpPr txBox="1">
            <a:spLocks noChangeArrowheads="1"/>
          </p:cNvSpPr>
          <p:nvPr/>
        </p:nvSpPr>
        <p:spPr bwMode="auto">
          <a:xfrm>
            <a:off x="44624" y="7884368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García Munguía</a:t>
            </a:r>
            <a:endParaRPr lang="es-MX" sz="900" b="1" dirty="0"/>
          </a:p>
        </p:txBody>
      </p:sp>
      <p:pic>
        <p:nvPicPr>
          <p:cNvPr id="24" name="23 Imagen" descr="G:\DCIM\103D3100\DSC_0067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768" y="5508747"/>
            <a:ext cx="2448272" cy="1655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25 Imagen" descr="G:\DCIM\103D3100\DSC_0068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048" y="5508747"/>
            <a:ext cx="2381489" cy="1655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19 CuadroTexto"/>
          <p:cNvSpPr txBox="1">
            <a:spLocks noChangeArrowheads="1"/>
          </p:cNvSpPr>
          <p:nvPr/>
        </p:nvSpPr>
        <p:spPr bwMode="auto">
          <a:xfrm>
            <a:off x="2060848" y="7812360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Seguridad Publica                         </a:t>
            </a:r>
          </a:p>
          <a:p>
            <a:pPr algn="ctr"/>
            <a:r>
              <a:rPr lang="es-MX" sz="900" b="1" dirty="0" smtClean="0"/>
              <a:t> C. Miguel Ángel Barrientos Domínguez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6" name="15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13 Tabla"/>
          <p:cNvGraphicFramePr>
            <a:graphicFrameLocks noGrp="1"/>
          </p:cNvGraphicFramePr>
          <p:nvPr/>
        </p:nvGraphicFramePr>
        <p:xfrm>
          <a:off x="1285875" y="2533650"/>
          <a:ext cx="5000660" cy="2924242"/>
        </p:xfrm>
        <a:graphic>
          <a:graphicData uri="http://schemas.openxmlformats.org/drawingml/2006/table">
            <a:tbl>
              <a:tblPr/>
              <a:tblGrid>
                <a:gridCol w="1759491"/>
                <a:gridCol w="3241169"/>
              </a:tblGrid>
              <a:tr h="18088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900" b="1" i="0" u="none" strike="noStrike" dirty="0">
                          <a:latin typeface="Arial"/>
                        </a:rPr>
                        <a:t>CARACTERISTICAS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PROVEEDOR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CONSTRUCTORA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DHAP, S.A DE C.V.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FACTURA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35282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VEHICULO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CAMION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AMBULANCIA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FECHA 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ADQUISICION: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21/NOVIEMBRE/2002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COSTO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DONACION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MARCA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FORD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MODELO: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ECONOLINE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E.150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AÑO: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2002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SERIE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1FTRE14222HB18582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COLOR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BLANCO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PLACAS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JHZ3117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NO. ECONOMICO: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39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CLAVE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PCFB02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ASIGNADO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baseline="0" dirty="0" smtClean="0">
                          <a:latin typeface="Arial"/>
                        </a:rPr>
                        <a:t>PROTECCION CIVIL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AVALUO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881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OBSERVACIONES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 </a:t>
                      </a:r>
                      <a:r>
                        <a:rPr lang="es-MX" sz="900" b="0" i="0" u="none" strike="noStrike" dirty="0" smtClean="0">
                          <a:latin typeface="Arial"/>
                        </a:rPr>
                        <a:t>EN BUEN ESTADO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5" name="34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36" name="35 Tabla"/>
          <p:cNvGraphicFramePr>
            <a:graphicFrameLocks noGrp="1"/>
          </p:cNvGraphicFramePr>
          <p:nvPr/>
        </p:nvGraphicFramePr>
        <p:xfrm>
          <a:off x="1285875" y="1789113"/>
          <a:ext cx="4929222" cy="496661"/>
        </p:xfrm>
        <a:graphic>
          <a:graphicData uri="http://schemas.openxmlformats.org/drawingml/2006/table">
            <a:tbl>
              <a:tblPr/>
              <a:tblGrid>
                <a:gridCol w="3157805"/>
                <a:gridCol w="1771417"/>
              </a:tblGrid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MUNICIPIO:  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Jamay, Jalisco.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b="0" i="0" u="none" strike="noStrike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DEPENDENCIA: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MX" sz="9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Protección</a:t>
                      </a:r>
                      <a:r>
                        <a:rPr lang="es-MX" sz="900" b="0" i="0" u="sng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Civil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089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GENERO: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    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Bienes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muebles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34880" name="2 Imagen" descr="escudo de jamay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19 CuadroTexto"/>
          <p:cNvSpPr txBox="1">
            <a:spLocks noChangeArrowheads="1"/>
          </p:cNvSpPr>
          <p:nvPr/>
        </p:nvSpPr>
        <p:spPr bwMode="auto">
          <a:xfrm>
            <a:off x="4317826" y="8020124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25" name="19 CuadroTexto"/>
          <p:cNvSpPr txBox="1">
            <a:spLocks noChangeArrowheads="1"/>
          </p:cNvSpPr>
          <p:nvPr/>
        </p:nvSpPr>
        <p:spPr bwMode="auto">
          <a:xfrm>
            <a:off x="44624" y="8020124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García Munguía</a:t>
            </a:r>
            <a:endParaRPr lang="es-MX" sz="900" b="1" dirty="0"/>
          </a:p>
        </p:txBody>
      </p:sp>
      <p:pic>
        <p:nvPicPr>
          <p:cNvPr id="24" name="23 Imagen" descr="G:\DCIM\103D3100\DSC_0110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768" y="5580754"/>
            <a:ext cx="2448272" cy="172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27 Imagen" descr="G:\DCIM\103D3100\DSC_0111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048" y="5580112"/>
            <a:ext cx="2381489" cy="1728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19 CuadroTexto"/>
          <p:cNvSpPr txBox="1">
            <a:spLocks noChangeArrowheads="1"/>
          </p:cNvSpPr>
          <p:nvPr/>
        </p:nvSpPr>
        <p:spPr bwMode="auto">
          <a:xfrm>
            <a:off x="2060848" y="7884368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Protección Civil                         </a:t>
            </a:r>
          </a:p>
          <a:p>
            <a:pPr algn="ctr"/>
            <a:r>
              <a:rPr lang="es-MX" sz="900" b="1" dirty="0" smtClean="0"/>
              <a:t> C. José Navarro Castellanos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6" name="15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13 Tabla"/>
          <p:cNvGraphicFramePr>
            <a:graphicFrameLocks noGrp="1"/>
          </p:cNvGraphicFramePr>
          <p:nvPr/>
        </p:nvGraphicFramePr>
        <p:xfrm>
          <a:off x="1285875" y="2428875"/>
          <a:ext cx="5000660" cy="2924242"/>
        </p:xfrm>
        <a:graphic>
          <a:graphicData uri="http://schemas.openxmlformats.org/drawingml/2006/table">
            <a:tbl>
              <a:tblPr/>
              <a:tblGrid>
                <a:gridCol w="1759491"/>
                <a:gridCol w="3241169"/>
              </a:tblGrid>
              <a:tr h="18088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900" b="1" i="0" u="none" strike="noStrike" dirty="0">
                          <a:latin typeface="Arial"/>
                        </a:rPr>
                        <a:t>CARACTERISTICAS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PROVEEDOR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CLUB COMUNITARIO JAMAY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DE LOS ANGELES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FACTURA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67103090801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VEHICULO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baseline="0" dirty="0" smtClean="0">
                          <a:latin typeface="Arial"/>
                        </a:rPr>
                        <a:t>AMBULANCIA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FECHA 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ADQUISICION: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10/JUNIO/2005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COSTO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DONACION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MARCA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FORD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smtClean="0">
                          <a:latin typeface="Arial"/>
                        </a:rPr>
                        <a:t>  MODELO: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ECONOLINE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 </a:t>
                      </a:r>
                      <a:r>
                        <a:rPr lang="es-MX" sz="900" b="0" i="0" u="none" strike="noStrike" dirty="0" smtClean="0">
                          <a:latin typeface="Arial"/>
                        </a:rPr>
                        <a:t>E.350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AÑO: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1995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SERIE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1FDJS34F5SHB01064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COLOR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BLANCO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PLACAS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NO. ECONOMICO: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40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CLAVE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PCFB95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ASIGNADO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baseline="0" dirty="0" smtClean="0">
                          <a:latin typeface="Arial"/>
                        </a:rPr>
                        <a:t>PROTECCION CIVIL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AVALUO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881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OBSERVACIONES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 </a:t>
                      </a:r>
                      <a:r>
                        <a:rPr lang="es-MX" sz="900" b="0" i="0" u="none" strike="noStrike" dirty="0" smtClean="0">
                          <a:latin typeface="Arial"/>
                        </a:rPr>
                        <a:t>EN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MAL ESTADO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5" name="34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35898" name="2 Imagen" descr="escudo de jama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4" name="43 Tabla"/>
          <p:cNvGraphicFramePr>
            <a:graphicFrameLocks noGrp="1"/>
          </p:cNvGraphicFramePr>
          <p:nvPr/>
        </p:nvGraphicFramePr>
        <p:xfrm>
          <a:off x="1285875" y="1789113"/>
          <a:ext cx="4929222" cy="496661"/>
        </p:xfrm>
        <a:graphic>
          <a:graphicData uri="http://schemas.openxmlformats.org/drawingml/2006/table">
            <a:tbl>
              <a:tblPr/>
              <a:tblGrid>
                <a:gridCol w="3157805"/>
                <a:gridCol w="1771417"/>
              </a:tblGrid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MUNICIPIO:  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Jamay, Jalisco.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b="0" i="0" u="none" strike="noStrike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DEPENDENCIA: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MX" sz="9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Protección</a:t>
                      </a:r>
                      <a:r>
                        <a:rPr lang="es-MX" sz="900" b="0" i="0" u="sng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Civil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089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GENERO: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    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Bienes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muebles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2" name="19 CuadroTexto"/>
          <p:cNvSpPr txBox="1">
            <a:spLocks noChangeArrowheads="1"/>
          </p:cNvSpPr>
          <p:nvPr/>
        </p:nvSpPr>
        <p:spPr bwMode="auto">
          <a:xfrm>
            <a:off x="4317826" y="7884368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25" name="19 CuadroTexto"/>
          <p:cNvSpPr txBox="1">
            <a:spLocks noChangeArrowheads="1"/>
          </p:cNvSpPr>
          <p:nvPr/>
        </p:nvSpPr>
        <p:spPr bwMode="auto">
          <a:xfrm>
            <a:off x="44624" y="7884368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 García Munguía</a:t>
            </a:r>
            <a:endParaRPr lang="es-MX" sz="900" b="1" dirty="0"/>
          </a:p>
        </p:txBody>
      </p:sp>
      <p:pic>
        <p:nvPicPr>
          <p:cNvPr id="24" name="23 Imagen" descr="G:\DCIM\103D3100\DSC_0119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768" y="5436738"/>
            <a:ext cx="2376264" cy="172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27 Imagen" descr="G:\DCIM\103D3100\DSC_0120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048" y="5436738"/>
            <a:ext cx="2381489" cy="172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19 CuadroTexto"/>
          <p:cNvSpPr txBox="1">
            <a:spLocks noChangeArrowheads="1"/>
          </p:cNvSpPr>
          <p:nvPr/>
        </p:nvSpPr>
        <p:spPr bwMode="auto">
          <a:xfrm>
            <a:off x="2060848" y="7880593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Protección Civil                         </a:t>
            </a:r>
          </a:p>
          <a:p>
            <a:pPr algn="ctr"/>
            <a:r>
              <a:rPr lang="es-MX" sz="900" b="1" dirty="0" smtClean="0"/>
              <a:t> C. José Navarro Castellanos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5" name="14 Rectángulo"/>
          <p:cNvSpPr/>
          <p:nvPr/>
        </p:nvSpPr>
        <p:spPr>
          <a:xfrm rot="20065062">
            <a:off x="640899" y="4281183"/>
            <a:ext cx="580437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_tradnl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BAJA </a:t>
            </a:r>
          </a:p>
        </p:txBody>
      </p:sp>
      <p:sp>
        <p:nvSpPr>
          <p:cNvPr id="17" name="16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13 Tabla"/>
          <p:cNvGraphicFramePr>
            <a:graphicFrameLocks noGrp="1"/>
          </p:cNvGraphicFramePr>
          <p:nvPr/>
        </p:nvGraphicFramePr>
        <p:xfrm>
          <a:off x="1214438" y="2428875"/>
          <a:ext cx="5072098" cy="2924242"/>
        </p:xfrm>
        <a:graphic>
          <a:graphicData uri="http://schemas.openxmlformats.org/drawingml/2006/table">
            <a:tbl>
              <a:tblPr/>
              <a:tblGrid>
                <a:gridCol w="1784627"/>
                <a:gridCol w="3287471"/>
              </a:tblGrid>
              <a:tr h="18088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900" b="1" i="0" u="none" strike="noStrike" dirty="0">
                          <a:latin typeface="Arial"/>
                        </a:rPr>
                        <a:t>CARACTERISTICAS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PROVEEDOR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CLUB COMUNITARIO JAMAY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DE LOS ANGELES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FACTURA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172980514K4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VEHICULO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baseline="0" dirty="0" smtClean="0">
                          <a:latin typeface="Arial"/>
                        </a:rPr>
                        <a:t>AMBULANCIA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FECHA 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ADQUISICION: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27/MARZO/2003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COSTO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DONACION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MARCA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FORD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MODEDLO: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ECONOLINE  E.150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AÑO: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1994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SERIE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000" b="0" i="0" u="none" strike="noStrike" dirty="0">
                          <a:latin typeface="Arial"/>
                        </a:rPr>
                        <a:t>1FDJS34M1RHC20805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COLOR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BLANCO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PLACAS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NO. ECONOMICO: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41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CLAVE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PCFB94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ASIGNADO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baseline="0" dirty="0" smtClean="0">
                          <a:latin typeface="Arial"/>
                        </a:rPr>
                        <a:t>PROTECCION CIVIL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AVALUO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881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OBSERVACIONES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5" name="34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36922" name="2 Imagen" descr="escudo de jama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4" name="43 Tabla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26575311"/>
              </p:ext>
            </p:extLst>
          </p:nvPr>
        </p:nvGraphicFramePr>
        <p:xfrm>
          <a:off x="1285875" y="1789113"/>
          <a:ext cx="4929222" cy="496661"/>
        </p:xfrm>
        <a:graphic>
          <a:graphicData uri="http://schemas.openxmlformats.org/drawingml/2006/table">
            <a:tbl>
              <a:tblPr/>
              <a:tblGrid>
                <a:gridCol w="3157805"/>
                <a:gridCol w="1771417"/>
              </a:tblGrid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MUNICIPIO:  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Jamay, Jalisco.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b="0" i="0" u="none" strike="noStrike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DEPENDENCIA: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MX" sz="9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Protección</a:t>
                      </a:r>
                      <a:r>
                        <a:rPr lang="es-MX" sz="900" b="0" i="0" u="sng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Civil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089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GENERO: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    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Bienes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muebles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2" name="19 CuadroTexto"/>
          <p:cNvSpPr txBox="1">
            <a:spLocks noChangeArrowheads="1"/>
          </p:cNvSpPr>
          <p:nvPr/>
        </p:nvSpPr>
        <p:spPr bwMode="auto">
          <a:xfrm>
            <a:off x="4293096" y="7948116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25" name="19 CuadroTexto"/>
          <p:cNvSpPr txBox="1">
            <a:spLocks noChangeArrowheads="1"/>
          </p:cNvSpPr>
          <p:nvPr/>
        </p:nvSpPr>
        <p:spPr bwMode="auto">
          <a:xfrm>
            <a:off x="44624" y="7948116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García Munguía</a:t>
            </a:r>
            <a:endParaRPr lang="es-MX" sz="900" b="1" dirty="0"/>
          </a:p>
        </p:txBody>
      </p:sp>
      <p:pic>
        <p:nvPicPr>
          <p:cNvPr id="24" name="23 Imagen" descr="G:\DCIM\103D3100\DSC_0116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760" y="5436096"/>
            <a:ext cx="2448272" cy="1799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27 Imagen" descr="G:\DCIM\103D3100\DSC_0117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9040" y="5436738"/>
            <a:ext cx="2448730" cy="1799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19 CuadroTexto"/>
          <p:cNvSpPr txBox="1">
            <a:spLocks noChangeArrowheads="1"/>
          </p:cNvSpPr>
          <p:nvPr/>
        </p:nvSpPr>
        <p:spPr bwMode="auto">
          <a:xfrm>
            <a:off x="2060848" y="7880593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Protección Civil                         </a:t>
            </a:r>
          </a:p>
          <a:p>
            <a:pPr algn="ctr"/>
            <a:r>
              <a:rPr lang="es-MX" sz="900" b="1" dirty="0" smtClean="0"/>
              <a:t> C. José Navarro Castellanos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5" name="14 Rectángulo"/>
          <p:cNvSpPr/>
          <p:nvPr/>
        </p:nvSpPr>
        <p:spPr>
          <a:xfrm rot="20065062">
            <a:off x="640899" y="4281183"/>
            <a:ext cx="580437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_tradnl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BAJA </a:t>
            </a:r>
          </a:p>
        </p:txBody>
      </p:sp>
      <p:sp>
        <p:nvSpPr>
          <p:cNvPr id="17" name="16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13 Tabla"/>
          <p:cNvGraphicFramePr>
            <a:graphicFrameLocks noGrp="1"/>
          </p:cNvGraphicFramePr>
          <p:nvPr/>
        </p:nvGraphicFramePr>
        <p:xfrm>
          <a:off x="1285875" y="2428875"/>
          <a:ext cx="5000660" cy="2924242"/>
        </p:xfrm>
        <a:graphic>
          <a:graphicData uri="http://schemas.openxmlformats.org/drawingml/2006/table">
            <a:tbl>
              <a:tblPr/>
              <a:tblGrid>
                <a:gridCol w="1759491"/>
                <a:gridCol w="3241169"/>
              </a:tblGrid>
              <a:tr h="18088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900" b="1" i="0" u="none" strike="noStrike" dirty="0">
                          <a:latin typeface="Arial"/>
                        </a:rPr>
                        <a:t>CARACTERISTICAS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PROVEEDOR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CLUB COMUNITARIO JAMAY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DE LOS ANGELES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FACTURA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739121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VEHICULO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baseline="0" dirty="0" smtClean="0">
                          <a:latin typeface="Arial"/>
                        </a:rPr>
                        <a:t>CAMION MOTOBOMBA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FECHA 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ADQUISICION: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15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/JUNIO/2006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COSTO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DONACION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MARCA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MACK  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MODELO: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AÑO: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1979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SERIE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CF685F2108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COLOR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BLANCO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PLACAS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SP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NO. ECONOMICO: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42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CLAVE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PCMB79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ASIGNADO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baseline="0" dirty="0" smtClean="0">
                          <a:latin typeface="Arial"/>
                        </a:rPr>
                        <a:t>PROTECCION CIVIL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AVALUO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881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OBSERVACIONES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 </a:t>
                      </a:r>
                      <a:r>
                        <a:rPr lang="es-MX" sz="900" b="0" i="0" u="none" strike="noStrike" dirty="0" smtClean="0">
                          <a:latin typeface="Arial"/>
                        </a:rPr>
                        <a:t>EN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BUEN ESTADO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5" name="34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37945" name="2 Imagen" descr="escudo de jama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4" name="43 Tabla"/>
          <p:cNvGraphicFramePr>
            <a:graphicFrameLocks noGrp="1"/>
          </p:cNvGraphicFramePr>
          <p:nvPr/>
        </p:nvGraphicFramePr>
        <p:xfrm>
          <a:off x="1285875" y="1789113"/>
          <a:ext cx="4929222" cy="496661"/>
        </p:xfrm>
        <a:graphic>
          <a:graphicData uri="http://schemas.openxmlformats.org/drawingml/2006/table">
            <a:tbl>
              <a:tblPr/>
              <a:tblGrid>
                <a:gridCol w="3157805"/>
                <a:gridCol w="1771417"/>
              </a:tblGrid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MUNICIPIO:  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Jamay, Jalisco.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b="0" i="0" u="none" strike="noStrike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DEPENDENCIA: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MX" sz="9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Protección</a:t>
                      </a:r>
                      <a:r>
                        <a:rPr lang="es-MX" sz="900" b="0" i="0" u="sng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Civil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089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GENERO: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    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Bienes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muebles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3" name="19 CuadroTexto"/>
          <p:cNvSpPr txBox="1">
            <a:spLocks noChangeArrowheads="1"/>
          </p:cNvSpPr>
          <p:nvPr/>
        </p:nvSpPr>
        <p:spPr bwMode="auto">
          <a:xfrm>
            <a:off x="4293096" y="7884368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28" name="19 CuadroTexto"/>
          <p:cNvSpPr txBox="1">
            <a:spLocks noChangeArrowheads="1"/>
          </p:cNvSpPr>
          <p:nvPr/>
        </p:nvSpPr>
        <p:spPr bwMode="auto">
          <a:xfrm>
            <a:off x="44624" y="7884368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 García Munguía</a:t>
            </a:r>
            <a:endParaRPr lang="es-MX" sz="900" b="1" dirty="0"/>
          </a:p>
        </p:txBody>
      </p:sp>
      <p:pic>
        <p:nvPicPr>
          <p:cNvPr id="24" name="23 Imagen" descr="G:\DCIM\103D3100\DSC_0096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768" y="5436738"/>
            <a:ext cx="2376264" cy="1799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24 Imagen" descr="G:\DCIM\103D3100\DSC_0097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048" y="5436096"/>
            <a:ext cx="2381489" cy="1799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611560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19 CuadroTexto"/>
          <p:cNvSpPr txBox="1">
            <a:spLocks noChangeArrowheads="1"/>
          </p:cNvSpPr>
          <p:nvPr/>
        </p:nvSpPr>
        <p:spPr bwMode="auto">
          <a:xfrm>
            <a:off x="2060848" y="7808585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Protección Civil                         </a:t>
            </a:r>
          </a:p>
          <a:p>
            <a:pPr algn="ctr"/>
            <a:r>
              <a:rPr lang="es-MX" sz="900" b="1" dirty="0" smtClean="0"/>
              <a:t> C. José Navarro Castellanos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6" name="15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13 Tabla"/>
          <p:cNvGraphicFramePr>
            <a:graphicFrameLocks noGrp="1"/>
          </p:cNvGraphicFramePr>
          <p:nvPr/>
        </p:nvGraphicFramePr>
        <p:xfrm>
          <a:off x="1285875" y="2500313"/>
          <a:ext cx="5000660" cy="2924242"/>
        </p:xfrm>
        <a:graphic>
          <a:graphicData uri="http://schemas.openxmlformats.org/drawingml/2006/table">
            <a:tbl>
              <a:tblPr/>
              <a:tblGrid>
                <a:gridCol w="1759491"/>
                <a:gridCol w="3241169"/>
              </a:tblGrid>
              <a:tr h="18088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900" b="1" i="0" u="none" strike="noStrike" dirty="0">
                          <a:latin typeface="Arial"/>
                        </a:rPr>
                        <a:t>CARACTERISTICAS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PROVEEDOR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UNIDAD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DE PROTECCION CIVIL </a:t>
                      </a:r>
                      <a:r>
                        <a:rPr lang="es-MX" sz="900" b="0" i="0" u="none" strike="noStrike" dirty="0" smtClean="0">
                          <a:latin typeface="Arial"/>
                        </a:rPr>
                        <a:t>DEL ESTADO DE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JALISCO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FACTURA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COMODATO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VEHICULO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REMOLQUE-CISTERNA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FECHA 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ADQUISICION: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31/AGOSTO/2002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COSTO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DONACION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MARCA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CARLOP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MODELO: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TANDEM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AÑO: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SERIE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PESA 03-04-17-005-003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COLOR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BLANCO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PLACAS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SP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NO. ECONOMICO: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43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CLAVE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PCCB02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ASIGNADO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baseline="0" dirty="0" smtClean="0">
                          <a:latin typeface="Arial"/>
                        </a:rPr>
                        <a:t>PROTECCION CIVIL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AVALUO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881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OBSERVACIONES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8969" name="2 Imagen" descr="escudo de jama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3" name="42 Tabla"/>
          <p:cNvGraphicFramePr>
            <a:graphicFrameLocks noGrp="1"/>
          </p:cNvGraphicFramePr>
          <p:nvPr/>
        </p:nvGraphicFramePr>
        <p:xfrm>
          <a:off x="1285875" y="1835150"/>
          <a:ext cx="4929222" cy="470535"/>
        </p:xfrm>
        <a:graphic>
          <a:graphicData uri="http://schemas.openxmlformats.org/drawingml/2006/table">
            <a:tbl>
              <a:tblPr/>
              <a:tblGrid>
                <a:gridCol w="3157805"/>
                <a:gridCol w="1771417"/>
              </a:tblGrid>
              <a:tr h="116703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MUNICIPIO:  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Jamay,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Jalisco.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b="0" i="0" u="none" strike="noStrike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DEPENDENCIA: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MX" sz="9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Protección</a:t>
                      </a:r>
                      <a:r>
                        <a:rPr lang="es-MX" sz="900" b="0" i="0" u="sng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Civil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089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GENERO: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    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Bienes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muebles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20482" name="Picture 2" descr="54CF80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87" y="5502051"/>
            <a:ext cx="1928813" cy="14462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0483" name="Picture 3" descr="19D30D4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93096" y="5519514"/>
            <a:ext cx="1905000" cy="1428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2" name="19 CuadroTexto"/>
          <p:cNvSpPr txBox="1">
            <a:spLocks noChangeArrowheads="1"/>
          </p:cNvSpPr>
          <p:nvPr/>
        </p:nvSpPr>
        <p:spPr bwMode="auto">
          <a:xfrm>
            <a:off x="4317826" y="7732092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27" name="19 CuadroTexto"/>
          <p:cNvSpPr txBox="1">
            <a:spLocks noChangeArrowheads="1"/>
          </p:cNvSpPr>
          <p:nvPr/>
        </p:nvSpPr>
        <p:spPr bwMode="auto">
          <a:xfrm>
            <a:off x="44624" y="7740352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 García Munguía</a:t>
            </a:r>
            <a:endParaRPr lang="es-MX" sz="900" b="1" dirty="0"/>
          </a:p>
        </p:txBody>
      </p:sp>
      <p:pic>
        <p:nvPicPr>
          <p:cNvPr id="24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3" name="32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3" name="19 CuadroTexto"/>
          <p:cNvSpPr txBox="1">
            <a:spLocks noChangeArrowheads="1"/>
          </p:cNvSpPr>
          <p:nvPr/>
        </p:nvSpPr>
        <p:spPr bwMode="auto">
          <a:xfrm>
            <a:off x="2060848" y="7664569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Protección Civil                         </a:t>
            </a:r>
          </a:p>
          <a:p>
            <a:pPr algn="ctr"/>
            <a:r>
              <a:rPr lang="es-MX" sz="900" b="1" dirty="0" smtClean="0"/>
              <a:t> C. José Navarro Castellanos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6" name="15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13 Tabla"/>
          <p:cNvGraphicFramePr>
            <a:graphicFrameLocks noGrp="1"/>
          </p:cNvGraphicFramePr>
          <p:nvPr/>
        </p:nvGraphicFramePr>
        <p:xfrm>
          <a:off x="1285875" y="2500313"/>
          <a:ext cx="5000660" cy="2924242"/>
        </p:xfrm>
        <a:graphic>
          <a:graphicData uri="http://schemas.openxmlformats.org/drawingml/2006/table">
            <a:tbl>
              <a:tblPr/>
              <a:tblGrid>
                <a:gridCol w="1759491"/>
                <a:gridCol w="3241169"/>
              </a:tblGrid>
              <a:tr h="18088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900" b="1" i="0" u="none" strike="noStrike" dirty="0">
                          <a:latin typeface="Arial"/>
                        </a:rPr>
                        <a:t>CARACTERISTICAS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PROVEEDOR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 </a:t>
                      </a:r>
                      <a:r>
                        <a:rPr lang="es-MX" sz="900" b="0" i="0" u="none" strike="noStrike" dirty="0" smtClean="0">
                          <a:latin typeface="Arial"/>
                        </a:rPr>
                        <a:t>SYC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MOTORS SA DE CV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FACTURA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25126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VEHICULO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PICK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UP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FECHA 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ADQUISICION: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09/MARZO/2004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COSTO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$203,473.29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MARCA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DODGE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MODELO: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RAM 1500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AÑO: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2004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SERIE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1D7HA16K34J141083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COLOR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BLANCO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PLACAS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JM12095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NO. ECONOMICO: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03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CLAVE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PRDB04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ASIGNADO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 smtClean="0">
                          <a:latin typeface="Arial"/>
                        </a:rPr>
                        <a:t>SEGURIDAD</a:t>
                      </a:r>
                      <a:r>
                        <a:rPr lang="es-ES" sz="900" b="0" i="0" u="none" strike="noStrike" baseline="0" dirty="0" smtClean="0">
                          <a:latin typeface="Arial"/>
                        </a:rPr>
                        <a:t> PUBLICA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AVALUO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881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OBSERVACIONES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 </a:t>
                      </a:r>
                      <a:r>
                        <a:rPr lang="es-MX" sz="900" b="0" i="0" u="none" strike="noStrike" dirty="0" smtClean="0">
                          <a:latin typeface="Arial"/>
                        </a:rPr>
                        <a:t>EN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MAL ESTADO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5" name="34 Tabla"/>
          <p:cNvGraphicFramePr>
            <a:graphicFrameLocks noGrp="1"/>
          </p:cNvGraphicFramePr>
          <p:nvPr/>
        </p:nvGraphicFramePr>
        <p:xfrm>
          <a:off x="1285875" y="1789113"/>
          <a:ext cx="4929222" cy="496661"/>
        </p:xfrm>
        <a:graphic>
          <a:graphicData uri="http://schemas.openxmlformats.org/drawingml/2006/table">
            <a:tbl>
              <a:tblPr/>
              <a:tblGrid>
                <a:gridCol w="3157805"/>
                <a:gridCol w="1771417"/>
              </a:tblGrid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MUNICIPIO:  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Jamay, Jalisco.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DEPENDENCIA: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MX" sz="9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oficialía</a:t>
                      </a:r>
                      <a:r>
                        <a:rPr lang="es-MX" sz="900" b="0" i="0" u="sng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mayor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089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GENERO: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     </a:t>
                      </a:r>
                      <a:r>
                        <a:rPr lang="es-MX" sz="9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Bienes muebles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4160" name="2 Imagen" descr="escudo de jamay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19 CuadroTexto"/>
          <p:cNvSpPr txBox="1">
            <a:spLocks noChangeArrowheads="1"/>
          </p:cNvSpPr>
          <p:nvPr/>
        </p:nvSpPr>
        <p:spPr bwMode="auto">
          <a:xfrm>
            <a:off x="4389834" y="7884368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</a:t>
            </a:r>
            <a:r>
              <a:rPr lang="es-MX" sz="900" b="1" dirty="0" smtClean="0"/>
              <a:t>. Gerardo Jiménez Velazco</a:t>
            </a:r>
            <a:endParaRPr lang="es-MX" sz="900" b="1" dirty="0"/>
          </a:p>
        </p:txBody>
      </p:sp>
      <p:sp>
        <p:nvSpPr>
          <p:cNvPr id="32" name="19 CuadroTexto"/>
          <p:cNvSpPr txBox="1">
            <a:spLocks noChangeArrowheads="1"/>
          </p:cNvSpPr>
          <p:nvPr/>
        </p:nvSpPr>
        <p:spPr bwMode="auto">
          <a:xfrm>
            <a:off x="44624" y="7876108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García Munguía </a:t>
            </a:r>
            <a:endParaRPr lang="es-MX" sz="900" b="1" dirty="0"/>
          </a:p>
        </p:txBody>
      </p:sp>
      <p:sp>
        <p:nvSpPr>
          <p:cNvPr id="22" name="21 CuadroTexto"/>
          <p:cNvSpPr txBox="1"/>
          <p:nvPr/>
        </p:nvSpPr>
        <p:spPr>
          <a:xfrm>
            <a:off x="2428868" y="7715272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MX" sz="800" b="1" dirty="0" smtClean="0"/>
          </a:p>
          <a:p>
            <a:endParaRPr lang="es-ES" sz="800" dirty="0"/>
          </a:p>
        </p:txBody>
      </p:sp>
      <p:pic>
        <p:nvPicPr>
          <p:cNvPr id="27" name="26 Imagen" descr="G:\DCIM\103D3100\DSC_0060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776" y="5508104"/>
            <a:ext cx="2304256" cy="15121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32 Imagen" descr="G:\DCIM\103D3100\DSC_0057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056" y="5508104"/>
            <a:ext cx="2232160" cy="15121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11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5" name="19 CuadroTexto"/>
          <p:cNvSpPr txBox="1">
            <a:spLocks noChangeArrowheads="1"/>
          </p:cNvSpPr>
          <p:nvPr/>
        </p:nvSpPr>
        <p:spPr bwMode="auto">
          <a:xfrm>
            <a:off x="2132856" y="7880593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Seguridad Publica                         </a:t>
            </a:r>
          </a:p>
          <a:p>
            <a:pPr algn="ctr"/>
            <a:r>
              <a:rPr lang="es-MX" sz="900" b="1" dirty="0" smtClean="0"/>
              <a:t> C. Miguel Ángel Barrientos Domínguez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7" name="16 CuadroTexto"/>
          <p:cNvSpPr txBox="1"/>
          <p:nvPr/>
        </p:nvSpPr>
        <p:spPr>
          <a:xfrm>
            <a:off x="2532423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13 Tabla"/>
          <p:cNvGraphicFramePr>
            <a:graphicFrameLocks noGrp="1"/>
          </p:cNvGraphicFramePr>
          <p:nvPr/>
        </p:nvGraphicFramePr>
        <p:xfrm>
          <a:off x="1285875" y="2533650"/>
          <a:ext cx="5000660" cy="2924242"/>
        </p:xfrm>
        <a:graphic>
          <a:graphicData uri="http://schemas.openxmlformats.org/drawingml/2006/table">
            <a:tbl>
              <a:tblPr/>
              <a:tblGrid>
                <a:gridCol w="1759491"/>
                <a:gridCol w="3241169"/>
              </a:tblGrid>
              <a:tr h="18088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900" b="1" i="0" u="none" strike="noStrike" dirty="0">
                          <a:latin typeface="Arial"/>
                        </a:rPr>
                        <a:t>CARACTERISTICAS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PROVEEDOR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GOBIERNO DEL ESTADO DE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JALISCO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FACTURA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 smtClean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VEHICULO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PICK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UP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FECHA 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ADQUISICION: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10/NOVIEMBRE/2005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COSTO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DONACION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MARCA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CHEVROLET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MODELO: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CHEYENNE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AÑO: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1993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SERIE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3GCEC30K9PM123922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COLOR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BLANCO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PLACAS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JL45288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NO. ECONOMICO: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44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CLAVE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PCCB93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ASIGNADO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baseline="0" dirty="0" smtClean="0">
                          <a:latin typeface="Arial"/>
                        </a:rPr>
                        <a:t>PROTECCION CIVIL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AVALUO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881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OBSERVACIONES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 </a:t>
                      </a:r>
                      <a:r>
                        <a:rPr lang="es-MX" sz="900" b="0" i="0" u="none" strike="noStrike" dirty="0" smtClean="0">
                          <a:latin typeface="Arial"/>
                        </a:rPr>
                        <a:t>EN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BUEN ESTADO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9993" name="2 Imagen" descr="escudo de jama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4" name="43 Tabla"/>
          <p:cNvGraphicFramePr>
            <a:graphicFrameLocks noGrp="1"/>
          </p:cNvGraphicFramePr>
          <p:nvPr/>
        </p:nvGraphicFramePr>
        <p:xfrm>
          <a:off x="1285875" y="1789113"/>
          <a:ext cx="4929222" cy="496661"/>
        </p:xfrm>
        <a:graphic>
          <a:graphicData uri="http://schemas.openxmlformats.org/drawingml/2006/table">
            <a:tbl>
              <a:tblPr/>
              <a:tblGrid>
                <a:gridCol w="3157805"/>
                <a:gridCol w="1771417"/>
              </a:tblGrid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MUNICIPIO:  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Jamay, Jalisco.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b="0" i="0" u="none" strike="noStrike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DEPENDENCIA: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MX" sz="9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Protección</a:t>
                      </a:r>
                      <a:r>
                        <a:rPr lang="es-MX" sz="900" b="0" i="0" u="sng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Civil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089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GENERO: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    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Bienes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muebles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3" name="19 CuadroTexto"/>
          <p:cNvSpPr txBox="1">
            <a:spLocks noChangeArrowheads="1"/>
          </p:cNvSpPr>
          <p:nvPr/>
        </p:nvSpPr>
        <p:spPr bwMode="auto">
          <a:xfrm>
            <a:off x="4317826" y="7884368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28" name="19 CuadroTexto"/>
          <p:cNvSpPr txBox="1">
            <a:spLocks noChangeArrowheads="1"/>
          </p:cNvSpPr>
          <p:nvPr/>
        </p:nvSpPr>
        <p:spPr bwMode="auto">
          <a:xfrm>
            <a:off x="44624" y="7884368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 García Munguía</a:t>
            </a:r>
            <a:endParaRPr lang="es-MX" sz="900" b="1" dirty="0"/>
          </a:p>
        </p:txBody>
      </p:sp>
      <p:pic>
        <p:nvPicPr>
          <p:cNvPr id="24" name="23 Imagen" descr="G:\DCIM\103D3100\DSC_0108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768" y="5508104"/>
            <a:ext cx="2304256" cy="16558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24 Imagen" descr="G:\DCIM\103D3100\DSC_0107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056" y="5508104"/>
            <a:ext cx="2306869" cy="16558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4" name="33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3" name="19 CuadroTexto"/>
          <p:cNvSpPr txBox="1">
            <a:spLocks noChangeArrowheads="1"/>
          </p:cNvSpPr>
          <p:nvPr/>
        </p:nvSpPr>
        <p:spPr bwMode="auto">
          <a:xfrm>
            <a:off x="2060848" y="7808585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Protección Civil                         </a:t>
            </a:r>
          </a:p>
          <a:p>
            <a:pPr algn="ctr"/>
            <a:r>
              <a:rPr lang="es-MX" sz="900" b="1" dirty="0" smtClean="0"/>
              <a:t> C. José Navarro Castellanos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6" name="15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13 Tabla"/>
          <p:cNvGraphicFramePr>
            <a:graphicFrameLocks noGrp="1"/>
          </p:cNvGraphicFramePr>
          <p:nvPr/>
        </p:nvGraphicFramePr>
        <p:xfrm>
          <a:off x="1285875" y="2428875"/>
          <a:ext cx="5000660" cy="2924242"/>
        </p:xfrm>
        <a:graphic>
          <a:graphicData uri="http://schemas.openxmlformats.org/drawingml/2006/table">
            <a:tbl>
              <a:tblPr/>
              <a:tblGrid>
                <a:gridCol w="1759491"/>
                <a:gridCol w="3241169"/>
              </a:tblGrid>
              <a:tr h="18088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900" b="1" i="0" u="none" strike="noStrike" dirty="0">
                          <a:latin typeface="Arial"/>
                        </a:rPr>
                        <a:t>CARACTERISTICAS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PROVEEDOR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MUEBLES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DECORATIVOS DE OCOTLAN, S.A. DE C.V.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FACTURA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19447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VEHICULO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RETROEXCAVADORA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FECHA 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ADQUISICION: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29/NOVIEMBRE/1999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COSTO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$218,500.00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MARCA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JOHN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DEERE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baseline="0" dirty="0" smtClean="0">
                          <a:latin typeface="Arial"/>
                        </a:rPr>
                        <a:t>  MODELO: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smtClean="0">
                          <a:latin typeface="Arial"/>
                        </a:rPr>
                        <a:t>310C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AÑO: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1990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SERIE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5</a:t>
                      </a:r>
                      <a:r>
                        <a:rPr lang="es-MX" sz="900" b="0" i="0" u="none" strike="noStrike" dirty="0" smtClean="0">
                          <a:latin typeface="Arial"/>
                        </a:rPr>
                        <a:t>O310CA770825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COLOR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AMARILLO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PLACAS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SP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NO. ECONOMICO: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45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CLAVE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OPJA90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ASIGNADO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baseline="0" dirty="0" smtClean="0">
                          <a:latin typeface="Arial"/>
                        </a:rPr>
                        <a:t>OBRAS PUBLICAS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AVALUO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881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OBSERVACIONES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 </a:t>
                      </a:r>
                      <a:r>
                        <a:rPr lang="es-MX" sz="900" b="0" i="0" u="none" strike="noStrike" dirty="0" smtClean="0">
                          <a:latin typeface="Arial"/>
                        </a:rPr>
                        <a:t>EN REPARACION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1018" name="2 Imagen" descr="escudo de jama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6" name="45 Tabla"/>
          <p:cNvGraphicFramePr>
            <a:graphicFrameLocks noGrp="1"/>
          </p:cNvGraphicFramePr>
          <p:nvPr/>
        </p:nvGraphicFramePr>
        <p:xfrm>
          <a:off x="1285875" y="1789113"/>
          <a:ext cx="4929222" cy="496661"/>
        </p:xfrm>
        <a:graphic>
          <a:graphicData uri="http://schemas.openxmlformats.org/drawingml/2006/table">
            <a:tbl>
              <a:tblPr/>
              <a:tblGrid>
                <a:gridCol w="3157805"/>
                <a:gridCol w="1771417"/>
              </a:tblGrid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MUNICIPIO:  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Jamay, Jalisco.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b="0" i="0" u="none" strike="noStrike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DEPENDENCIA: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MX" sz="9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Obras</a:t>
                      </a:r>
                      <a:r>
                        <a:rPr lang="es-MX" sz="900" b="0" i="0" u="sng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Públicas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089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GENERO: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    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Bienes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muebles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1" name="19 CuadroTexto"/>
          <p:cNvSpPr txBox="1">
            <a:spLocks noChangeArrowheads="1"/>
          </p:cNvSpPr>
          <p:nvPr/>
        </p:nvSpPr>
        <p:spPr bwMode="auto">
          <a:xfrm>
            <a:off x="4293096" y="7732092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24" name="19 CuadroTexto"/>
          <p:cNvSpPr txBox="1">
            <a:spLocks noChangeArrowheads="1"/>
          </p:cNvSpPr>
          <p:nvPr/>
        </p:nvSpPr>
        <p:spPr bwMode="auto">
          <a:xfrm>
            <a:off x="44624" y="7740352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García Munguía</a:t>
            </a:r>
            <a:endParaRPr lang="es-MX" sz="900" b="1" dirty="0"/>
          </a:p>
        </p:txBody>
      </p:sp>
      <p:pic>
        <p:nvPicPr>
          <p:cNvPr id="23" name="22 Imagen" descr="G:\DCIM\103D3100\DSC_0031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768" y="5436739"/>
            <a:ext cx="2232248" cy="1583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24 Imagen" descr="G:\DCIM\103D3100\DSC_0032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7831" y="5436739"/>
            <a:ext cx="2309481" cy="1583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3" name="32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3" name="19 CuadroTexto"/>
          <p:cNvSpPr txBox="1">
            <a:spLocks noChangeArrowheads="1"/>
          </p:cNvSpPr>
          <p:nvPr/>
        </p:nvSpPr>
        <p:spPr bwMode="auto">
          <a:xfrm>
            <a:off x="2060848" y="7664569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Obras Publicas</a:t>
            </a:r>
          </a:p>
          <a:p>
            <a:pPr algn="ctr"/>
            <a:r>
              <a:rPr lang="es-MX" sz="900" b="1" dirty="0" smtClean="0"/>
              <a:t>C. Ramiro Cortes Godínez                                            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5" name="14 Rectángulo"/>
          <p:cNvSpPr/>
          <p:nvPr/>
        </p:nvSpPr>
        <p:spPr>
          <a:xfrm rot="20065062">
            <a:off x="640899" y="4281183"/>
            <a:ext cx="580437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_tradnl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BAJA </a:t>
            </a:r>
          </a:p>
        </p:txBody>
      </p:sp>
      <p:sp>
        <p:nvSpPr>
          <p:cNvPr id="17" name="16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13 Tabla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607385681"/>
              </p:ext>
            </p:extLst>
          </p:nvPr>
        </p:nvGraphicFramePr>
        <p:xfrm>
          <a:off x="1285875" y="2428875"/>
          <a:ext cx="5000660" cy="2924242"/>
        </p:xfrm>
        <a:graphic>
          <a:graphicData uri="http://schemas.openxmlformats.org/drawingml/2006/table">
            <a:tbl>
              <a:tblPr/>
              <a:tblGrid>
                <a:gridCol w="1759491"/>
                <a:gridCol w="3241169"/>
              </a:tblGrid>
              <a:tr h="18088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900" b="1" i="0" u="none" strike="noStrike" dirty="0" smtClean="0">
                          <a:latin typeface="Arial"/>
                        </a:rPr>
                        <a:t>CARACTERISTICAS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PROVEEDOR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MAGUS, S.A. DE C.V.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FACTURA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9639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VEHICULO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PODADORA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FECHA 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ADQUISICION: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20/AGOSTO/2008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COSTO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$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 30,519.16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MARCA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JOHN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DEERE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MODELO: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LA-125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AÑO: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10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SERIE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GXA125A083994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COLOR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VERDE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PLACAS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000" b="0" i="0" u="none" strike="noStrike" dirty="0" smtClean="0">
                          <a:latin typeface="Arial"/>
                        </a:rPr>
                        <a:t>SP</a:t>
                      </a:r>
                      <a:endParaRPr lang="es-MX" sz="10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NO. ECONOMICO: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48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CLAVE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FDJV25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ASIGNADO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baseline="0" dirty="0" smtClean="0">
                          <a:latin typeface="Arial"/>
                        </a:rPr>
                        <a:t>FOMENTO DEPORTIVO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AVALUO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881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OBSERVACIONES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 </a:t>
                      </a:r>
                      <a:r>
                        <a:rPr lang="es-MX" sz="900" b="0" i="0" u="none" strike="noStrike" dirty="0" smtClean="0">
                          <a:latin typeface="Arial"/>
                        </a:rPr>
                        <a:t>EN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BUEN ESTADO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4089" name="2 Imagen" descr="escudo de jama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7" name="56 Tabla"/>
          <p:cNvGraphicFramePr>
            <a:graphicFrameLocks noGrp="1"/>
          </p:cNvGraphicFramePr>
          <p:nvPr/>
        </p:nvGraphicFramePr>
        <p:xfrm>
          <a:off x="1285875" y="1789113"/>
          <a:ext cx="4929222" cy="496661"/>
        </p:xfrm>
        <a:graphic>
          <a:graphicData uri="http://schemas.openxmlformats.org/drawingml/2006/table">
            <a:tbl>
              <a:tblPr/>
              <a:tblGrid>
                <a:gridCol w="3157805"/>
                <a:gridCol w="1771417"/>
              </a:tblGrid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MUNICIPIO:  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Jamay, Jalisco.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b="0" i="0" u="none" strike="noStrike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DEPENDENCIA: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MX" sz="9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Fomento</a:t>
                      </a:r>
                      <a:r>
                        <a:rPr lang="es-MX" sz="900" b="0" i="0" u="sng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Deportivo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089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GENERO: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    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Bienes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muebles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028" name="Picture 4" descr="http://www.deere.com/es_MX/ag/images/library/jardineria/la120_back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267438" y="5535220"/>
            <a:ext cx="1692038" cy="12690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30" name="Picture 6" descr="http://tbn0.google.com/images?q=tbn:TqYUrxM8V1EfZM:http://www.deere.com/es_MX/ag/images/library/jardineria/la120_base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1700808" y="5518373"/>
            <a:ext cx="1714500" cy="1285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3" name="19 CuadroTexto"/>
          <p:cNvSpPr txBox="1">
            <a:spLocks noChangeArrowheads="1"/>
          </p:cNvSpPr>
          <p:nvPr/>
        </p:nvSpPr>
        <p:spPr bwMode="auto">
          <a:xfrm>
            <a:off x="4317826" y="7660084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26" name="19 CuadroTexto"/>
          <p:cNvSpPr txBox="1">
            <a:spLocks noChangeArrowheads="1"/>
          </p:cNvSpPr>
          <p:nvPr/>
        </p:nvSpPr>
        <p:spPr bwMode="auto">
          <a:xfrm>
            <a:off x="44624" y="7740352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 García Munguía</a:t>
            </a:r>
            <a:endParaRPr lang="es-MX" sz="900" b="1" dirty="0"/>
          </a:p>
        </p:txBody>
      </p:sp>
      <p:pic>
        <p:nvPicPr>
          <p:cNvPr id="24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5" name="24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3" name="19 CuadroTexto"/>
          <p:cNvSpPr txBox="1">
            <a:spLocks noChangeArrowheads="1"/>
          </p:cNvSpPr>
          <p:nvPr/>
        </p:nvSpPr>
        <p:spPr bwMode="auto">
          <a:xfrm>
            <a:off x="2060848" y="7664569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Deportes</a:t>
            </a:r>
          </a:p>
          <a:p>
            <a:pPr algn="ctr"/>
            <a:r>
              <a:rPr lang="es-MX" sz="900" b="1" dirty="0" err="1" smtClean="0"/>
              <a:t>Mstro</a:t>
            </a:r>
            <a:r>
              <a:rPr lang="es-MX" sz="900" b="1" dirty="0" smtClean="0"/>
              <a:t>. Gerardo Reyes Chiquito                                            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6" name="15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13 Tabla"/>
          <p:cNvGraphicFramePr>
            <a:graphicFrameLocks noGrp="1"/>
          </p:cNvGraphicFramePr>
          <p:nvPr/>
        </p:nvGraphicFramePr>
        <p:xfrm>
          <a:off x="1285875" y="2428875"/>
          <a:ext cx="5000660" cy="2924242"/>
        </p:xfrm>
        <a:graphic>
          <a:graphicData uri="http://schemas.openxmlformats.org/drawingml/2006/table">
            <a:tbl>
              <a:tblPr/>
              <a:tblGrid>
                <a:gridCol w="1759491"/>
                <a:gridCol w="3241169"/>
              </a:tblGrid>
              <a:tr h="18088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900" b="1" i="0" u="none" strike="noStrike" dirty="0">
                          <a:latin typeface="Arial"/>
                        </a:rPr>
                        <a:t>CARACTERISTICAS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PROVEEDOR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GOBIERNO DEL ESTADO 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FACTURA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CONTRATO 01/ASIG.-JAMAY-VH/2008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VEHICULO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PICK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UP</a:t>
                      </a:r>
                      <a:endParaRPr lang="es-MX" sz="900" b="0" i="0" u="none" strike="noStrike" dirty="0" smtClean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FECHA 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ADQUISICION: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03/10/2008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COSTO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baseline="0" dirty="0" smtClean="0">
                          <a:latin typeface="Arial"/>
                        </a:rPr>
                        <a:t>COMODATO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MARCA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CHRYSLER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MODELO: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smtClean="0">
                          <a:latin typeface="Arial"/>
                        </a:rPr>
                        <a:t>RAM 1500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AÑO: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000" b="0" i="0" u="none" strike="noStrike" dirty="0" smtClean="0">
                          <a:latin typeface="Arial"/>
                        </a:rPr>
                        <a:t>2008</a:t>
                      </a:r>
                      <a:endParaRPr lang="es-MX" sz="10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SERIE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3D7H516K78G249749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COLOR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BLANCO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PLACAS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000" b="0" i="0" u="none" strike="noStrike" dirty="0" smtClean="0">
                          <a:latin typeface="Arial"/>
                        </a:rPr>
                        <a:t>JL55449</a:t>
                      </a:r>
                      <a:endParaRPr lang="es-MX" sz="10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NO. ECONOMICO: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50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CLAVE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SGCB08-01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ASIGNADO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SEGURIDAD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PUBLICA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AVALUO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881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OBSERVACIONES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 </a:t>
                      </a:r>
                      <a:r>
                        <a:rPr lang="es-MX" sz="900" b="0" i="0" u="none" strike="noStrike" dirty="0" smtClean="0">
                          <a:latin typeface="Arial"/>
                        </a:rPr>
                        <a:t>EN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REPARACION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6137" name="2 Imagen" descr="escudo de jamay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7" name="56 Tabla"/>
          <p:cNvGraphicFramePr>
            <a:graphicFrameLocks noGrp="1"/>
          </p:cNvGraphicFramePr>
          <p:nvPr/>
        </p:nvGraphicFramePr>
        <p:xfrm>
          <a:off x="1285875" y="1789113"/>
          <a:ext cx="4929222" cy="496661"/>
        </p:xfrm>
        <a:graphic>
          <a:graphicData uri="http://schemas.openxmlformats.org/drawingml/2006/table">
            <a:tbl>
              <a:tblPr/>
              <a:tblGrid>
                <a:gridCol w="3157805"/>
                <a:gridCol w="1771417"/>
              </a:tblGrid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MUNICIPIO:  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Jamay, Jalisco.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b="0" i="0" u="none" strike="noStrike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DEPENDENCIA: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MX" sz="9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SEGURIDAD</a:t>
                      </a:r>
                      <a:r>
                        <a:rPr lang="es-MX" sz="900" b="0" i="0" u="sng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PUBLICA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089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GENERO: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    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Bienes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muebles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3" name="19 CuadroTexto"/>
          <p:cNvSpPr txBox="1">
            <a:spLocks noChangeArrowheads="1"/>
          </p:cNvSpPr>
          <p:nvPr/>
        </p:nvSpPr>
        <p:spPr bwMode="auto">
          <a:xfrm>
            <a:off x="4317826" y="7812360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26" name="19 CuadroTexto"/>
          <p:cNvSpPr txBox="1">
            <a:spLocks noChangeArrowheads="1"/>
          </p:cNvSpPr>
          <p:nvPr/>
        </p:nvSpPr>
        <p:spPr bwMode="auto">
          <a:xfrm>
            <a:off x="44624" y="7812360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García Munguía </a:t>
            </a:r>
            <a:endParaRPr lang="es-MX" sz="900" b="1" dirty="0"/>
          </a:p>
        </p:txBody>
      </p:sp>
      <p:pic>
        <p:nvPicPr>
          <p:cNvPr id="24" name="23 Imagen" descr="G:\DCIM\103D3100\DSC_0056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255" r="14529"/>
          <a:stretch>
            <a:fillRect/>
          </a:stretch>
        </p:blipFill>
        <p:spPr bwMode="auto">
          <a:xfrm>
            <a:off x="1340768" y="5436739"/>
            <a:ext cx="2160240" cy="1799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24 Imagen" descr="G:\DCIM\103D3100\DSC_0054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5024" y="5436096"/>
            <a:ext cx="2597513" cy="18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8" name="27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3" name="19 CuadroTexto"/>
          <p:cNvSpPr txBox="1">
            <a:spLocks noChangeArrowheads="1"/>
          </p:cNvSpPr>
          <p:nvPr/>
        </p:nvSpPr>
        <p:spPr bwMode="auto">
          <a:xfrm>
            <a:off x="2060848" y="7808585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Seguridad Publica                         </a:t>
            </a:r>
          </a:p>
          <a:p>
            <a:pPr algn="ctr"/>
            <a:r>
              <a:rPr lang="es-MX" sz="900" b="1" dirty="0" smtClean="0"/>
              <a:t> C. Miguel Ángel Barrientos Domínguez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6" name="15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13 Tabla"/>
          <p:cNvGraphicFramePr>
            <a:graphicFrameLocks noGrp="1"/>
          </p:cNvGraphicFramePr>
          <p:nvPr/>
        </p:nvGraphicFramePr>
        <p:xfrm>
          <a:off x="1285875" y="2428875"/>
          <a:ext cx="5000660" cy="2924242"/>
        </p:xfrm>
        <a:graphic>
          <a:graphicData uri="http://schemas.openxmlformats.org/drawingml/2006/table">
            <a:tbl>
              <a:tblPr/>
              <a:tblGrid>
                <a:gridCol w="1759491"/>
                <a:gridCol w="3241169"/>
              </a:tblGrid>
              <a:tr h="18088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900" b="1" i="0" u="none" strike="noStrike" dirty="0">
                          <a:latin typeface="Arial"/>
                        </a:rPr>
                        <a:t>CARACTERISTICAS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PROVEEDOR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GOBIERNO DEL ESTADO 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FACTURA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CONTRATO 01/ASIG.-JAMAY-VH/2008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VEHICULO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PICK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UP</a:t>
                      </a:r>
                      <a:endParaRPr lang="es-MX" sz="900" b="0" i="0" u="none" strike="noStrike" dirty="0" smtClean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FECHA 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ADQUISICION: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03/10/2008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COSTO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baseline="0" dirty="0" smtClean="0">
                          <a:latin typeface="Arial"/>
                        </a:rPr>
                        <a:t>COMODATO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MARCA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CHRYSLER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baseline="0" dirty="0" smtClean="0">
                          <a:latin typeface="Arial"/>
                        </a:rPr>
                        <a:t>  MODELO: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RAM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1500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AÑO: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000" b="0" i="0" u="none" strike="noStrike" dirty="0" smtClean="0">
                          <a:latin typeface="Arial"/>
                        </a:rPr>
                        <a:t>2008</a:t>
                      </a:r>
                      <a:endParaRPr lang="es-MX" sz="10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SERIE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3D7H516K38G249733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COLOR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BLANCO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PLACAS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000" b="0" i="0" u="none" strike="noStrike" dirty="0" smtClean="0">
                          <a:latin typeface="Arial"/>
                        </a:rPr>
                        <a:t>JL55448</a:t>
                      </a:r>
                      <a:endParaRPr lang="es-MX" sz="10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NO. ECONOMICO: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51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CLAVE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SGCB08-02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ASIGNADO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SEGURIDAD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PUBLICA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AVALUO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881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OBSERVACIONES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 </a:t>
                      </a:r>
                      <a:r>
                        <a:rPr lang="es-MX" sz="900" b="0" i="0" u="none" strike="noStrike" dirty="0" smtClean="0">
                          <a:latin typeface="Arial"/>
                        </a:rPr>
                        <a:t>EN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MAL ESTADO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7161" name="2 Imagen" descr="escudo de jamay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7" name="56 Tabla"/>
          <p:cNvGraphicFramePr>
            <a:graphicFrameLocks noGrp="1"/>
          </p:cNvGraphicFramePr>
          <p:nvPr/>
        </p:nvGraphicFramePr>
        <p:xfrm>
          <a:off x="1285875" y="1789113"/>
          <a:ext cx="4929222" cy="496661"/>
        </p:xfrm>
        <a:graphic>
          <a:graphicData uri="http://schemas.openxmlformats.org/drawingml/2006/table">
            <a:tbl>
              <a:tblPr/>
              <a:tblGrid>
                <a:gridCol w="3157805"/>
                <a:gridCol w="1771417"/>
              </a:tblGrid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MUNICIPIO:  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Jamay, Jalisco.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b="0" i="0" u="none" strike="noStrike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DEPENDENCIA: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MX" sz="9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SEGURIDAD</a:t>
                      </a:r>
                      <a:r>
                        <a:rPr lang="es-MX" sz="900" b="0" i="0" u="sng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PUBLICA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089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GENERO: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    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Bienes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muebles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3" name="19 CuadroTexto"/>
          <p:cNvSpPr txBox="1">
            <a:spLocks noChangeArrowheads="1"/>
          </p:cNvSpPr>
          <p:nvPr/>
        </p:nvSpPr>
        <p:spPr bwMode="auto">
          <a:xfrm>
            <a:off x="4317826" y="7804100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26" name="19 CuadroTexto"/>
          <p:cNvSpPr txBox="1">
            <a:spLocks noChangeArrowheads="1"/>
          </p:cNvSpPr>
          <p:nvPr/>
        </p:nvSpPr>
        <p:spPr bwMode="auto">
          <a:xfrm>
            <a:off x="44624" y="7804100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 García Munguía</a:t>
            </a:r>
            <a:endParaRPr lang="es-MX" sz="900" b="1" dirty="0"/>
          </a:p>
        </p:txBody>
      </p:sp>
      <p:pic>
        <p:nvPicPr>
          <p:cNvPr id="24" name="23 Imagen" descr="G:\DCIM\103D3100\DSC_0041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768" y="5436739"/>
            <a:ext cx="2304256" cy="1655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24 Imagen" descr="G:\DCIM\103D3100\DSC_0040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049" y="5436739"/>
            <a:ext cx="2304256" cy="1655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8" name="27 Tabla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52441870"/>
              </p:ext>
            </p:extLst>
          </p:nvPr>
        </p:nvGraphicFramePr>
        <p:xfrm>
          <a:off x="2714625" y="363038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3" name="19 CuadroTexto"/>
          <p:cNvSpPr txBox="1">
            <a:spLocks noChangeArrowheads="1"/>
          </p:cNvSpPr>
          <p:nvPr/>
        </p:nvSpPr>
        <p:spPr bwMode="auto">
          <a:xfrm>
            <a:off x="2060848" y="7740352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Seguridad Publica                         </a:t>
            </a:r>
          </a:p>
          <a:p>
            <a:pPr algn="ctr"/>
            <a:r>
              <a:rPr lang="es-MX" sz="900" b="1" dirty="0" smtClean="0"/>
              <a:t> C. Miguel Ángel Barrientos Domínguez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6" name="15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a"/>
          <p:cNvGraphicFramePr>
            <a:graphicFrameLocks noGrp="1"/>
          </p:cNvGraphicFramePr>
          <p:nvPr/>
        </p:nvGraphicFramePr>
        <p:xfrm>
          <a:off x="1285875" y="2428875"/>
          <a:ext cx="5000660" cy="3164890"/>
        </p:xfrm>
        <a:graphic>
          <a:graphicData uri="http://schemas.openxmlformats.org/drawingml/2006/table">
            <a:tbl>
              <a:tblPr/>
              <a:tblGrid>
                <a:gridCol w="1759491"/>
                <a:gridCol w="3241169"/>
              </a:tblGrid>
              <a:tr h="18088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900" b="1" i="0" u="none" strike="noStrike" dirty="0">
                          <a:latin typeface="Arial"/>
                        </a:rPr>
                        <a:t>CARACTERISTICAS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PROVEEDOR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COMISION DE ADQUISICIONES Y ENAJENACIONES DEL ORGANISMO PUBLICO DESCENTRALIZADO SERVICIOS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DE SALUD JALISCO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FACTURA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3977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VEHICULO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AMBULANCIA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FECHA 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ADQUISICION: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24/11/2008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COSTO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baseline="0" dirty="0" smtClean="0">
                          <a:latin typeface="Arial"/>
                        </a:rPr>
                        <a:t>COMODATO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MODELO: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F.150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MARCA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FORD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AÑO: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000" b="0" i="0" u="none" strike="noStrike" dirty="0" smtClean="0">
                          <a:latin typeface="Arial"/>
                        </a:rPr>
                        <a:t>2008</a:t>
                      </a:r>
                      <a:endParaRPr lang="es-MX" sz="10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SERIE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1FTNE14W28DA62371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COLOR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BLANCO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PLACAS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000" b="0" i="0" u="none" strike="noStrike" dirty="0" smtClean="0">
                          <a:latin typeface="Arial"/>
                        </a:rPr>
                        <a:t>JHZ3130</a:t>
                      </a:r>
                      <a:endParaRPr lang="es-MX" sz="10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NO. ECONOMICO: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52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CLAVE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PCFB08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ASIGNADO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PROTECCION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CIVIL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AVALUO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881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OBSERVACIONES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8185" name="2 Imagen" descr="escudo de jamay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0" name="19 Tabla"/>
          <p:cNvGraphicFramePr>
            <a:graphicFrameLocks noGrp="1"/>
          </p:cNvGraphicFramePr>
          <p:nvPr/>
        </p:nvGraphicFramePr>
        <p:xfrm>
          <a:off x="1285875" y="1789113"/>
          <a:ext cx="4929222" cy="496661"/>
        </p:xfrm>
        <a:graphic>
          <a:graphicData uri="http://schemas.openxmlformats.org/drawingml/2006/table">
            <a:tbl>
              <a:tblPr/>
              <a:tblGrid>
                <a:gridCol w="3157805"/>
                <a:gridCol w="1771417"/>
              </a:tblGrid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MUNICIPIO:  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Jamay, Jalisco.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b="0" i="0" u="none" strike="noStrike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DEPENDENCIA: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MX" sz="9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 PROTECCION</a:t>
                      </a:r>
                      <a:r>
                        <a:rPr lang="es-MX" sz="900" b="0" i="0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CIVIL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089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GENERO: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    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Bienes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muebles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43539" y="5736098"/>
            <a:ext cx="2321765" cy="150019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8194" name="Picture 78" descr="P5110037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1429148" y="5736407"/>
            <a:ext cx="1999852" cy="149988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3" name="19 CuadroTexto"/>
          <p:cNvSpPr txBox="1">
            <a:spLocks noChangeArrowheads="1"/>
          </p:cNvSpPr>
          <p:nvPr/>
        </p:nvSpPr>
        <p:spPr bwMode="auto">
          <a:xfrm>
            <a:off x="4317826" y="7804100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26" name="19 CuadroTexto"/>
          <p:cNvSpPr txBox="1">
            <a:spLocks noChangeArrowheads="1"/>
          </p:cNvSpPr>
          <p:nvPr/>
        </p:nvSpPr>
        <p:spPr bwMode="auto">
          <a:xfrm>
            <a:off x="69354" y="7812360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García Munguía</a:t>
            </a:r>
            <a:endParaRPr lang="es-MX" sz="900" b="1" dirty="0"/>
          </a:p>
        </p:txBody>
      </p:sp>
      <p:pic>
        <p:nvPicPr>
          <p:cNvPr id="24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5" name="24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4" name="19 CuadroTexto"/>
          <p:cNvSpPr txBox="1">
            <a:spLocks noChangeArrowheads="1"/>
          </p:cNvSpPr>
          <p:nvPr/>
        </p:nvSpPr>
        <p:spPr bwMode="auto">
          <a:xfrm>
            <a:off x="2060848" y="7740352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Protección Civil                         </a:t>
            </a:r>
          </a:p>
          <a:p>
            <a:pPr algn="ctr"/>
            <a:r>
              <a:rPr lang="es-MX" sz="900" b="1" dirty="0" smtClean="0"/>
              <a:t> C. José Navarro Castellanos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a"/>
          <p:cNvGraphicFramePr>
            <a:graphicFrameLocks noGrp="1"/>
          </p:cNvGraphicFramePr>
          <p:nvPr/>
        </p:nvGraphicFramePr>
        <p:xfrm>
          <a:off x="1285875" y="2428875"/>
          <a:ext cx="5000660" cy="2924242"/>
        </p:xfrm>
        <a:graphic>
          <a:graphicData uri="http://schemas.openxmlformats.org/drawingml/2006/table">
            <a:tbl>
              <a:tblPr/>
              <a:tblGrid>
                <a:gridCol w="1759491"/>
                <a:gridCol w="3241169"/>
              </a:tblGrid>
              <a:tr h="18088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900" b="1" i="0" u="none" strike="noStrike" dirty="0">
                          <a:latin typeface="Arial"/>
                        </a:rPr>
                        <a:t>CARACTERISTICAS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PROVEEDOR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CA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CALEB AUTOMOTRIZ. S.A DE C.V.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FACTURA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8410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VEHICULO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PICK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UP</a:t>
                      </a:r>
                      <a:endParaRPr lang="es-MX" sz="900" b="0" i="0" u="none" strike="noStrike" dirty="0" smtClean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FECHA 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ADQUISICION: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29/11/2008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COSTO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126,000.00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MARCA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CHEVROLET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MODELO: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TORNADO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AÑO: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000" b="0" i="0" u="none" strike="noStrike" dirty="0" smtClean="0">
                          <a:latin typeface="Arial"/>
                        </a:rPr>
                        <a:t>2009</a:t>
                      </a:r>
                      <a:endParaRPr lang="es-MX" sz="10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SERIE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93CXM80289C144660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COLOR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BLANCO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NEVADA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PLACAS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000" b="0" i="0" u="none" strike="noStrike" dirty="0" smtClean="0">
                          <a:latin typeface="Arial"/>
                        </a:rPr>
                        <a:t> JR-64-939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NO. ECONOMICO: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53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CLAVE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OPCB09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ASIGNADO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OBRAS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PUBLICAS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AVALUO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881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OBSERVACIONES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 </a:t>
                      </a:r>
                      <a:r>
                        <a:rPr lang="es-MX" sz="900" b="0" i="0" u="none" strike="noStrike" dirty="0" smtClean="0">
                          <a:latin typeface="Arial"/>
                        </a:rPr>
                        <a:t>EN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BUEN ESTADO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9209" name="2 Imagen" descr="escudo de jama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0" name="19 Tabla"/>
          <p:cNvGraphicFramePr>
            <a:graphicFrameLocks noGrp="1"/>
          </p:cNvGraphicFramePr>
          <p:nvPr/>
        </p:nvGraphicFramePr>
        <p:xfrm>
          <a:off x="1285875" y="1789113"/>
          <a:ext cx="4929222" cy="496661"/>
        </p:xfrm>
        <a:graphic>
          <a:graphicData uri="http://schemas.openxmlformats.org/drawingml/2006/table">
            <a:tbl>
              <a:tblPr/>
              <a:tblGrid>
                <a:gridCol w="3157805"/>
                <a:gridCol w="1771417"/>
              </a:tblGrid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MUNICIPIO:  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Jamay, Jalisco.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b="0" i="0" u="none" strike="noStrike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DEPENDENCIA: 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089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GENERO: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    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Bienes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muebles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3" name="19 CuadroTexto"/>
          <p:cNvSpPr txBox="1">
            <a:spLocks noChangeArrowheads="1"/>
          </p:cNvSpPr>
          <p:nvPr/>
        </p:nvSpPr>
        <p:spPr bwMode="auto">
          <a:xfrm>
            <a:off x="4317826" y="7812360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26" name="19 CuadroTexto"/>
          <p:cNvSpPr txBox="1">
            <a:spLocks noChangeArrowheads="1"/>
          </p:cNvSpPr>
          <p:nvPr/>
        </p:nvSpPr>
        <p:spPr bwMode="auto">
          <a:xfrm>
            <a:off x="44624" y="7812360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García Munguía</a:t>
            </a:r>
            <a:endParaRPr lang="es-MX" sz="900" b="1" dirty="0"/>
          </a:p>
        </p:txBody>
      </p:sp>
      <p:pic>
        <p:nvPicPr>
          <p:cNvPr id="24" name="23 Imagen" descr="G:\DCIM\103D3100\DSC_0020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204" r="18552"/>
          <a:stretch>
            <a:fillRect/>
          </a:stretch>
        </p:blipFill>
        <p:spPr bwMode="auto">
          <a:xfrm>
            <a:off x="1484784" y="5436096"/>
            <a:ext cx="1872208" cy="1728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24 Imagen" descr="G:\DCIM\103D3100\DSC_0019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652" t="3791" r="12761"/>
          <a:stretch>
            <a:fillRect/>
          </a:stretch>
        </p:blipFill>
        <p:spPr bwMode="auto">
          <a:xfrm>
            <a:off x="3933056" y="5436096"/>
            <a:ext cx="2271827" cy="1728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8" name="27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3" name="19 CuadroTexto"/>
          <p:cNvSpPr txBox="1">
            <a:spLocks noChangeArrowheads="1"/>
          </p:cNvSpPr>
          <p:nvPr/>
        </p:nvSpPr>
        <p:spPr bwMode="auto">
          <a:xfrm>
            <a:off x="2060848" y="7740352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Servicios Públicos</a:t>
            </a:r>
          </a:p>
          <a:p>
            <a:pPr algn="ctr"/>
            <a:r>
              <a:rPr lang="es-MX" sz="900" b="1" dirty="0" smtClean="0"/>
              <a:t>C. Gustavo Ortega Rodríguez                                            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1285875" y="2428875"/>
          <a:ext cx="5000660" cy="2924242"/>
        </p:xfrm>
        <a:graphic>
          <a:graphicData uri="http://schemas.openxmlformats.org/drawingml/2006/table">
            <a:tbl>
              <a:tblPr/>
              <a:tblGrid>
                <a:gridCol w="1759491"/>
                <a:gridCol w="3241169"/>
              </a:tblGrid>
              <a:tr h="18088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900" b="1" i="0" u="none" strike="noStrike" dirty="0">
                          <a:latin typeface="Arial"/>
                        </a:rPr>
                        <a:t>CARACTERISTICAS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PROVEEDOR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SECRETARIA DE DESARROLLO RURAL/TRACSA SA DE CV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FACTURA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110603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VEHICULO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RETROEXCAVADORA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FECHA 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ADQUISICION: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28/09/2010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COSTO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769,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596.10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MARCA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CATERPILLAR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MODELO: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416E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AÑO: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10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SERIE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SHA07144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COLOR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AMARILLO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PLACAS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000" b="0" i="0" u="none" strike="noStrike" dirty="0" smtClean="0">
                          <a:latin typeface="Arial"/>
                        </a:rPr>
                        <a:t>SP</a:t>
                      </a:r>
                      <a:endParaRPr lang="es-MX" sz="10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NO. ECONOMICO: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54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CLAVE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OPCA41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ASIGNADO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OBRAS PUBLICAS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AVALUO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881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OBSERVACIONES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 </a:t>
                      </a:r>
                      <a:r>
                        <a:rPr lang="es-MX" sz="900" b="0" i="0" u="none" strike="noStrike" dirty="0" smtClean="0">
                          <a:latin typeface="Arial"/>
                        </a:rPr>
                        <a:t>EN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BUEN ESTADO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0233" name="2 Imagen" descr="escudo de jama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2" name="21 Tabla"/>
          <p:cNvGraphicFramePr>
            <a:graphicFrameLocks noGrp="1"/>
          </p:cNvGraphicFramePr>
          <p:nvPr/>
        </p:nvGraphicFramePr>
        <p:xfrm>
          <a:off x="1285875" y="1789113"/>
          <a:ext cx="4929222" cy="496661"/>
        </p:xfrm>
        <a:graphic>
          <a:graphicData uri="http://schemas.openxmlformats.org/drawingml/2006/table">
            <a:tbl>
              <a:tblPr/>
              <a:tblGrid>
                <a:gridCol w="3157805"/>
                <a:gridCol w="1771417"/>
              </a:tblGrid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MUNICIPIO:  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Jamay, Jalisco.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b="0" i="0" u="none" strike="noStrike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DEPENDENCIA: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MX" sz="9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089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GENERO: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    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Bienes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muebles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6" name="19 CuadroTexto"/>
          <p:cNvSpPr txBox="1">
            <a:spLocks noChangeArrowheads="1"/>
          </p:cNvSpPr>
          <p:nvPr/>
        </p:nvSpPr>
        <p:spPr bwMode="auto">
          <a:xfrm>
            <a:off x="4317826" y="7732092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29" name="19 CuadroTexto"/>
          <p:cNvSpPr txBox="1">
            <a:spLocks noChangeArrowheads="1"/>
          </p:cNvSpPr>
          <p:nvPr/>
        </p:nvSpPr>
        <p:spPr bwMode="auto">
          <a:xfrm>
            <a:off x="44624" y="7732092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 García Munguía</a:t>
            </a:r>
            <a:endParaRPr lang="es-MX" sz="900" b="1" dirty="0"/>
          </a:p>
        </p:txBody>
      </p:sp>
      <p:pic>
        <p:nvPicPr>
          <p:cNvPr id="50255" name="Picture 7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450" y="5448067"/>
            <a:ext cx="1591838" cy="15001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50256" name="Picture 8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56792" y="5436096"/>
            <a:ext cx="2071702" cy="15537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4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5" name="24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3" name="19 CuadroTexto"/>
          <p:cNvSpPr txBox="1">
            <a:spLocks noChangeArrowheads="1"/>
          </p:cNvSpPr>
          <p:nvPr/>
        </p:nvSpPr>
        <p:spPr bwMode="auto">
          <a:xfrm>
            <a:off x="2060848" y="7664569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Obras Publicas</a:t>
            </a:r>
          </a:p>
          <a:p>
            <a:pPr algn="ctr"/>
            <a:r>
              <a:rPr lang="es-MX" sz="900" b="1" dirty="0" smtClean="0"/>
              <a:t>C. Ramiro Cortes Godínez                                            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1285875" y="2428875"/>
          <a:ext cx="5000660" cy="2924242"/>
        </p:xfrm>
        <a:graphic>
          <a:graphicData uri="http://schemas.openxmlformats.org/drawingml/2006/table">
            <a:tbl>
              <a:tblPr/>
              <a:tblGrid>
                <a:gridCol w="1759491"/>
                <a:gridCol w="3241169"/>
              </a:tblGrid>
              <a:tr h="18088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900" b="1" i="0" u="none" strike="noStrike" dirty="0">
                          <a:latin typeface="Arial"/>
                        </a:rPr>
                        <a:t>CARACTERISTICAS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PROVEEDOR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PARTICULAR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FACTURA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10129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VEHICULO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CAMIONETA 3TLS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FECHA 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ADQUISICION: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21/10/2010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COSTO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MARCA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DODGE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MODELO: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RAM 2500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AÑO: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000" b="0" i="0" u="none" strike="noStrike" dirty="0" smtClean="0">
                          <a:latin typeface="Arial"/>
                        </a:rPr>
                        <a:t>1988</a:t>
                      </a:r>
                      <a:endParaRPr lang="es-MX" sz="10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SERIE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L812354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COLOR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BLANCO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PLACAS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000" b="0" i="0" u="none" strike="noStrike" dirty="0" smtClean="0">
                          <a:latin typeface="Arial"/>
                        </a:rPr>
                        <a:t>JS08169</a:t>
                      </a:r>
                      <a:endParaRPr lang="es-MX" sz="10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NO. ECONOMICO: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55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CLAVE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SPFB92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ASIGNADO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FORESTAL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AVALUO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881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OBSERVACIONES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 </a:t>
                      </a:r>
                      <a:r>
                        <a:rPr lang="es-MX" sz="900" b="0" i="0" u="none" strike="noStrike" dirty="0" smtClean="0">
                          <a:latin typeface="Arial"/>
                        </a:rPr>
                        <a:t>EN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BUEN ESTADO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1257" name="2 Imagen" descr="escudo de jama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2" name="21 Tabla"/>
          <p:cNvGraphicFramePr>
            <a:graphicFrameLocks noGrp="1"/>
          </p:cNvGraphicFramePr>
          <p:nvPr/>
        </p:nvGraphicFramePr>
        <p:xfrm>
          <a:off x="1285875" y="1789113"/>
          <a:ext cx="4929222" cy="496661"/>
        </p:xfrm>
        <a:graphic>
          <a:graphicData uri="http://schemas.openxmlformats.org/drawingml/2006/table">
            <a:tbl>
              <a:tblPr/>
              <a:tblGrid>
                <a:gridCol w="3157805"/>
                <a:gridCol w="1771417"/>
              </a:tblGrid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MUNICIPIO:  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Jamay, Jalisco.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b="0" i="0" u="none" strike="noStrike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DEPENDENCIA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089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GENERO: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    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Bienes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muebles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51265" name="17 Imagen" descr="C:\Documents and Settings\Administrador\Escritorio\100OLYMP\P51100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7501" y="5448636"/>
            <a:ext cx="2095515" cy="15716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51266" name="22 Imagen" descr="C:\Documents and Settings\Administrador\Escritorio\100OLYMP\P51100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21088" y="5448629"/>
            <a:ext cx="1972856" cy="157164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3" name="19 CuadroTexto"/>
          <p:cNvSpPr txBox="1">
            <a:spLocks noChangeArrowheads="1"/>
          </p:cNvSpPr>
          <p:nvPr/>
        </p:nvSpPr>
        <p:spPr bwMode="auto">
          <a:xfrm>
            <a:off x="4293096" y="7812360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26" name="19 CuadroTexto"/>
          <p:cNvSpPr txBox="1">
            <a:spLocks noChangeArrowheads="1"/>
          </p:cNvSpPr>
          <p:nvPr/>
        </p:nvSpPr>
        <p:spPr bwMode="auto">
          <a:xfrm>
            <a:off x="69354" y="7884368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 García Munguía</a:t>
            </a:r>
            <a:endParaRPr lang="es-MX" sz="900" b="1" dirty="0"/>
          </a:p>
        </p:txBody>
      </p:sp>
      <p:pic>
        <p:nvPicPr>
          <p:cNvPr id="25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7" name="26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3" name="19 CuadroTexto"/>
          <p:cNvSpPr txBox="1">
            <a:spLocks noChangeArrowheads="1"/>
          </p:cNvSpPr>
          <p:nvPr/>
        </p:nvSpPr>
        <p:spPr bwMode="auto">
          <a:xfrm>
            <a:off x="2060848" y="7808585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Ecología Parques y Jardines</a:t>
            </a:r>
          </a:p>
          <a:p>
            <a:pPr algn="ctr"/>
            <a:r>
              <a:rPr lang="es-MX" sz="900" b="1" dirty="0" smtClean="0"/>
              <a:t>Alfredo Delgado Gonzales                                            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778" name="Group 2"/>
          <p:cNvGraphicFramePr>
            <a:graphicFrameLocks noGrp="1"/>
          </p:cNvGraphicFramePr>
          <p:nvPr/>
        </p:nvGraphicFramePr>
        <p:xfrm>
          <a:off x="1285875" y="2640013"/>
          <a:ext cx="5000625" cy="2814958"/>
        </p:xfrm>
        <a:graphic>
          <a:graphicData uri="http://schemas.openxmlformats.org/drawingml/2006/table">
            <a:tbl>
              <a:tblPr/>
              <a:tblGrid>
                <a:gridCol w="1758950"/>
                <a:gridCol w="3241675"/>
              </a:tblGrid>
              <a:tr h="18097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CARACTERISTICAS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PROVEEDOR: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PARTICULAR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FACTURA: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0723377170164651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VEHICULO: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SUBURBAN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FECHA ADQUISICION: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26/06/2010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COSTO: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59.500.00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MARCA: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CHEVROLET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AÑO: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1988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SERIE: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1GKGC26JXVJ707811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COLOR: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BLANCO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050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PLACAS: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JJE3354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NO. ECONOMICO: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56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CLAVE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CCCB96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ASIGNADO: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CASA DE LA CULTURA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AVALUO: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OBSERVACIONES: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7401" name="2 Imagen" descr="escudo de jamay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5844" name="Group 68"/>
          <p:cNvGraphicFramePr>
            <a:graphicFrameLocks noGrp="1"/>
          </p:cNvGraphicFramePr>
          <p:nvPr/>
        </p:nvGraphicFramePr>
        <p:xfrm>
          <a:off x="1285875" y="1789113"/>
          <a:ext cx="4929188" cy="496889"/>
        </p:xfrm>
        <a:graphic>
          <a:graphicData uri="http://schemas.openxmlformats.org/drawingml/2006/table">
            <a:tbl>
              <a:tblPr/>
              <a:tblGrid>
                <a:gridCol w="3157538"/>
                <a:gridCol w="1771650"/>
              </a:tblGrid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MUNICIPIO:    </a:t>
                      </a: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</a:t>
                      </a:r>
                      <a:r>
                        <a:rPr kumimoji="0" lang="es-MX" sz="9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Jamay, Jalisco.</a:t>
                      </a:r>
                      <a:endParaRPr kumimoji="0" lang="es-MX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DEPENDENCIA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986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GENERO:  </a:t>
                      </a:r>
                      <a:r>
                        <a:rPr kumimoji="0" lang="es-MX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</a:t>
                      </a:r>
                      <a:r>
                        <a:rPr kumimoji="0" lang="es-MX" sz="9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Bienes muebles</a:t>
                      </a:r>
                      <a:endParaRPr kumimoji="0" lang="es-MX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7409" name="17 Imagen" descr="C:\Documents and Settings\Administrador\Escritorio\100OLYMP\P5110017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571612" y="5796136"/>
            <a:ext cx="2000264" cy="150019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57410" name="18 Imagen" descr="C:\Documents and Settings\Administrador\Escritorio\100OLYMP\P5110016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4143380" y="5796136"/>
            <a:ext cx="1983345" cy="148750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3" name="19 CuadroTexto"/>
          <p:cNvSpPr txBox="1">
            <a:spLocks noChangeArrowheads="1"/>
          </p:cNvSpPr>
          <p:nvPr/>
        </p:nvSpPr>
        <p:spPr bwMode="auto">
          <a:xfrm>
            <a:off x="3643314" y="8072462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26" name="19 CuadroTexto"/>
          <p:cNvSpPr txBox="1">
            <a:spLocks noChangeArrowheads="1"/>
          </p:cNvSpPr>
          <p:nvPr/>
        </p:nvSpPr>
        <p:spPr bwMode="auto">
          <a:xfrm>
            <a:off x="219070" y="8132790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García Munguía</a:t>
            </a:r>
            <a:endParaRPr lang="es-MX" sz="900" b="1" dirty="0"/>
          </a:p>
        </p:txBody>
      </p:sp>
      <p:pic>
        <p:nvPicPr>
          <p:cNvPr id="24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5" name="24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" name="11 CuadroTexto"/>
          <p:cNvSpPr txBox="1"/>
          <p:nvPr/>
        </p:nvSpPr>
        <p:spPr>
          <a:xfrm>
            <a:off x="2428868" y="7715272"/>
            <a:ext cx="18582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14 de Junio de 2013</a:t>
            </a:r>
          </a:p>
          <a:p>
            <a:endParaRPr lang="es-ES" sz="800" dirty="0"/>
          </a:p>
        </p:txBody>
      </p:sp>
      <p:sp>
        <p:nvSpPr>
          <p:cNvPr id="13" name="12 Rectángulo"/>
          <p:cNvSpPr/>
          <p:nvPr/>
        </p:nvSpPr>
        <p:spPr>
          <a:xfrm rot="20065062">
            <a:off x="640899" y="4281183"/>
            <a:ext cx="580437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_tradnl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BAJA </a:t>
            </a:r>
          </a:p>
        </p:txBody>
      </p:sp>
      <p:sp>
        <p:nvSpPr>
          <p:cNvPr id="15" name="14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13 Tabla"/>
          <p:cNvGraphicFramePr>
            <a:graphicFrameLocks noGrp="1"/>
          </p:cNvGraphicFramePr>
          <p:nvPr/>
        </p:nvGraphicFramePr>
        <p:xfrm>
          <a:off x="1285875" y="2533650"/>
          <a:ext cx="5000660" cy="2924242"/>
        </p:xfrm>
        <a:graphic>
          <a:graphicData uri="http://schemas.openxmlformats.org/drawingml/2006/table">
            <a:tbl>
              <a:tblPr/>
              <a:tblGrid>
                <a:gridCol w="1759491"/>
                <a:gridCol w="3241169"/>
              </a:tblGrid>
              <a:tr h="18088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900" b="1" i="0" u="none" strike="noStrike" dirty="0">
                          <a:latin typeface="Arial"/>
                        </a:rPr>
                        <a:t>CARACTERISTICAS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PROVEEDOR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MOTONOVA,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S.A. DE C.V.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FACTURA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M2369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VEHICULO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MOTOCICLETA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FECHA 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ADQUISICION: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21/AGOSTO/2007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COSTO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$20,450.00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MARCA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HONDA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MODELO: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ECONO POWER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AÑO: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2007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SERIE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000" b="0" i="0" u="none" strike="noStrike" dirty="0" smtClean="0">
                          <a:latin typeface="Arial"/>
                        </a:rPr>
                        <a:t>3H1HA02847D102195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COLOR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AZUL 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PLACAS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XUZ57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NO. ECONOMICO: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05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CLAVE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APHA07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ASIGNADO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APREMIOS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AVALUO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881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OBSERVACIONES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 </a:t>
                      </a:r>
                      <a:r>
                        <a:rPr lang="es-MX" sz="900" b="0" i="0" u="none" strike="noStrike" dirty="0" smtClean="0">
                          <a:latin typeface="Arial"/>
                        </a:rPr>
                        <a:t>BUEN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ESTADO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6" name="35 Tabla"/>
          <p:cNvGraphicFramePr>
            <a:graphicFrameLocks noGrp="1"/>
          </p:cNvGraphicFramePr>
          <p:nvPr/>
        </p:nvGraphicFramePr>
        <p:xfrm>
          <a:off x="1285875" y="1789113"/>
          <a:ext cx="4929222" cy="496661"/>
        </p:xfrm>
        <a:graphic>
          <a:graphicData uri="http://schemas.openxmlformats.org/drawingml/2006/table">
            <a:tbl>
              <a:tblPr/>
              <a:tblGrid>
                <a:gridCol w="3157805"/>
                <a:gridCol w="1771417"/>
              </a:tblGrid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MUNICIPIO:  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Jamay, Jalisco.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DEPENDENCIA: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MX" sz="9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Apremios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089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GENERO: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    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Bienes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muebles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6208" name="2 Imagen" descr="escudo de jamay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" name="Picture 7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72816" y="5580112"/>
            <a:ext cx="936625" cy="1498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14750" y="5580112"/>
            <a:ext cx="1857375" cy="1416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3" name="19 CuadroTexto"/>
          <p:cNvSpPr txBox="1">
            <a:spLocks noChangeArrowheads="1"/>
          </p:cNvSpPr>
          <p:nvPr/>
        </p:nvSpPr>
        <p:spPr bwMode="auto">
          <a:xfrm>
            <a:off x="4317826" y="7884368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</a:t>
            </a:r>
            <a:r>
              <a:rPr lang="es-MX" sz="900" b="1" dirty="0" smtClean="0"/>
              <a:t>. Gerardo Jiménez Velazco</a:t>
            </a:r>
            <a:endParaRPr lang="es-MX" sz="900" b="1" dirty="0"/>
          </a:p>
        </p:txBody>
      </p:sp>
      <p:sp>
        <p:nvSpPr>
          <p:cNvPr id="28" name="19 CuadroTexto"/>
          <p:cNvSpPr txBox="1">
            <a:spLocks noChangeArrowheads="1"/>
          </p:cNvSpPr>
          <p:nvPr/>
        </p:nvSpPr>
        <p:spPr bwMode="auto">
          <a:xfrm>
            <a:off x="44624" y="7884368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García Munguía  </a:t>
            </a:r>
            <a:endParaRPr lang="es-MX" sz="900" b="1" dirty="0"/>
          </a:p>
        </p:txBody>
      </p:sp>
      <p:sp>
        <p:nvSpPr>
          <p:cNvPr id="22" name="21 CuadroTexto"/>
          <p:cNvSpPr txBox="1"/>
          <p:nvPr/>
        </p:nvSpPr>
        <p:spPr>
          <a:xfrm>
            <a:off x="2428868" y="7715272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MX" sz="800" b="1" dirty="0" smtClean="0"/>
          </a:p>
          <a:p>
            <a:endParaRPr lang="es-ES" sz="800" dirty="0"/>
          </a:p>
        </p:txBody>
      </p:sp>
      <p:pic>
        <p:nvPicPr>
          <p:cNvPr id="11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11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5" name="19 CuadroTexto"/>
          <p:cNvSpPr txBox="1">
            <a:spLocks noChangeArrowheads="1"/>
          </p:cNvSpPr>
          <p:nvPr/>
        </p:nvSpPr>
        <p:spPr bwMode="auto">
          <a:xfrm>
            <a:off x="2060848" y="7884368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Apremios                                      </a:t>
            </a:r>
          </a:p>
          <a:p>
            <a:pPr algn="ctr"/>
            <a:r>
              <a:rPr lang="es-MX" sz="900" b="1" dirty="0" smtClean="0"/>
              <a:t>C. Jesús Ramos Cruz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7" name="16 CuadroTexto"/>
          <p:cNvSpPr txBox="1"/>
          <p:nvPr/>
        </p:nvSpPr>
        <p:spPr>
          <a:xfrm>
            <a:off x="2532423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1285875" y="2428875"/>
          <a:ext cx="5000660" cy="2908510"/>
        </p:xfrm>
        <a:graphic>
          <a:graphicData uri="http://schemas.openxmlformats.org/drawingml/2006/table">
            <a:tbl>
              <a:tblPr/>
              <a:tblGrid>
                <a:gridCol w="1759491"/>
                <a:gridCol w="3241169"/>
              </a:tblGrid>
              <a:tr h="18088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900" b="1" i="0" u="none" strike="noStrike" dirty="0">
                          <a:latin typeface="Arial"/>
                        </a:rPr>
                        <a:t>CARACTERISTICAS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PROVEEDOR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Autos Servicio y Refacciones S.A. de C.V.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FACTURA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COMODATO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VEHICULO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PICK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UP</a:t>
                      </a:r>
                      <a:endParaRPr lang="es-MX" sz="900" b="0" i="0" u="none" strike="noStrike" dirty="0" smtClean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FECHA 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ADQUISICION: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06/10/2009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COSTO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$247,102.80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MARCA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DODGE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MODELO: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DAKOTA 5LT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AÑO: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000" b="0" i="0" u="none" strike="noStrike" dirty="0" smtClean="0">
                          <a:latin typeface="Arial"/>
                        </a:rPr>
                        <a:t>2009</a:t>
                      </a:r>
                      <a:endParaRPr lang="es-MX" sz="10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SERIE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1D7HE39K29S819532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COLOR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PLATA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BRILLANTE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PLACAS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000" b="0" i="0" u="none" strike="noStrike" dirty="0" smtClean="0">
                          <a:latin typeface="Arial"/>
                        </a:rPr>
                        <a:t>JR60094</a:t>
                      </a:r>
                      <a:endParaRPr lang="es-MX" sz="10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5100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NO. ECONOMICO: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57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CLAVE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SGDP09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ASIGNADO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SEGURIDAD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PUBLICA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AVALUO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881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OBSERVACIONES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 </a:t>
                      </a:r>
                      <a:r>
                        <a:rPr lang="es-MX" sz="900" b="0" i="0" u="none" strike="noStrike" dirty="0" smtClean="0">
                          <a:latin typeface="Arial"/>
                        </a:rPr>
                        <a:t>EN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REPARACION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3305" name="2 Imagen" descr="escudo de jama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2" name="21 Tabla"/>
          <p:cNvGraphicFramePr>
            <a:graphicFrameLocks noGrp="1"/>
          </p:cNvGraphicFramePr>
          <p:nvPr/>
        </p:nvGraphicFramePr>
        <p:xfrm>
          <a:off x="1285875" y="1789113"/>
          <a:ext cx="4929222" cy="496661"/>
        </p:xfrm>
        <a:graphic>
          <a:graphicData uri="http://schemas.openxmlformats.org/drawingml/2006/table">
            <a:tbl>
              <a:tblPr/>
              <a:tblGrid>
                <a:gridCol w="3157805"/>
                <a:gridCol w="1771417"/>
              </a:tblGrid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MUNICIPIO:  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Jamay, Jalisco.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b="0" i="0" u="none" strike="noStrike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DEPENDENCIA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089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GENERO: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    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Bienes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muebles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3" name="19 CuadroTexto"/>
          <p:cNvSpPr txBox="1">
            <a:spLocks noChangeArrowheads="1"/>
          </p:cNvSpPr>
          <p:nvPr/>
        </p:nvSpPr>
        <p:spPr bwMode="auto">
          <a:xfrm>
            <a:off x="4293096" y="7812360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26" name="19 CuadroTexto"/>
          <p:cNvSpPr txBox="1">
            <a:spLocks noChangeArrowheads="1"/>
          </p:cNvSpPr>
          <p:nvPr/>
        </p:nvSpPr>
        <p:spPr bwMode="auto">
          <a:xfrm>
            <a:off x="44624" y="7812360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 García Munguía</a:t>
            </a:r>
            <a:endParaRPr lang="es-MX" sz="900" b="1" dirty="0"/>
          </a:p>
        </p:txBody>
      </p:sp>
      <p:pic>
        <p:nvPicPr>
          <p:cNvPr id="25" name="24 Imagen" descr="G:\DCIM\103D3100\DSC_0076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776" y="5436738"/>
            <a:ext cx="2304256" cy="1655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26 Imagen" descr="G:\DCIM\103D3100\DSC_0074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056" y="5436738"/>
            <a:ext cx="2309481" cy="1655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9" name="28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3" name="19 CuadroTexto"/>
          <p:cNvSpPr txBox="1">
            <a:spLocks noChangeArrowheads="1"/>
          </p:cNvSpPr>
          <p:nvPr/>
        </p:nvSpPr>
        <p:spPr bwMode="auto">
          <a:xfrm>
            <a:off x="2060848" y="7736577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Seguridad Publica                         </a:t>
            </a:r>
          </a:p>
          <a:p>
            <a:pPr algn="ctr"/>
            <a:r>
              <a:rPr lang="es-MX" sz="900" b="1" dirty="0" smtClean="0"/>
              <a:t> C. Miguel Ángel Barrientos Domínguez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4754" name="Group 2"/>
          <p:cNvGraphicFramePr>
            <a:graphicFrameLocks noGrp="1"/>
          </p:cNvGraphicFramePr>
          <p:nvPr/>
        </p:nvGraphicFramePr>
        <p:xfrm>
          <a:off x="1285875" y="2428875"/>
          <a:ext cx="5000625" cy="2927350"/>
        </p:xfrm>
        <a:graphic>
          <a:graphicData uri="http://schemas.openxmlformats.org/drawingml/2006/table">
            <a:tbl>
              <a:tblPr/>
              <a:tblGrid>
                <a:gridCol w="1758950"/>
                <a:gridCol w="3241675"/>
              </a:tblGrid>
              <a:tr h="18097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CARACTERISTICAS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PROVEEDOR: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PROTECCION CIVIL 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FACTURA: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VEHICULO: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BAGONETA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FECHA ADQUISICION: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02/12//2009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COSTO: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COMODATO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MARCA: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JEEP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MODELO: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WRANGLER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AÑO: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1985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SERIE: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6T6A03894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COLOR: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BLANCO -ROJO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PLACAS: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JAM 16-37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NO. ECONOMICO: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59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CLAVE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PCJB85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ASIGNADO: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PROTECCION CIVIL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AVALUO: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OBSERVACIONES: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6377" name="2 Imagen" descr="escudo de jama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4820" name="Group 68"/>
          <p:cNvGraphicFramePr>
            <a:graphicFrameLocks noGrp="1"/>
          </p:cNvGraphicFramePr>
          <p:nvPr/>
        </p:nvGraphicFramePr>
        <p:xfrm>
          <a:off x="1285875" y="1789113"/>
          <a:ext cx="4929188" cy="496889"/>
        </p:xfrm>
        <a:graphic>
          <a:graphicData uri="http://schemas.openxmlformats.org/drawingml/2006/table">
            <a:tbl>
              <a:tblPr/>
              <a:tblGrid>
                <a:gridCol w="3157538"/>
                <a:gridCol w="1771650"/>
              </a:tblGrid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MUNICIPIO:    </a:t>
                      </a: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</a:t>
                      </a:r>
                      <a:r>
                        <a:rPr kumimoji="0" lang="es-MX" sz="9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Jamay, Jalisco.</a:t>
                      </a:r>
                      <a:endParaRPr kumimoji="0" lang="es-MX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DEPENDENCIA    </a:t>
                      </a: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PROTECCIÓN CIVIL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986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GENERO:  </a:t>
                      </a: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</a:t>
                      </a:r>
                      <a:r>
                        <a:rPr kumimoji="0" lang="es-MX" sz="9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Bienes muebles</a:t>
                      </a:r>
                      <a:endParaRPr kumimoji="0" lang="es-MX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3" name="19 CuadroTexto"/>
          <p:cNvSpPr txBox="1">
            <a:spLocks noChangeArrowheads="1"/>
          </p:cNvSpPr>
          <p:nvPr/>
        </p:nvSpPr>
        <p:spPr bwMode="auto">
          <a:xfrm>
            <a:off x="4317826" y="7804100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26" name="19 CuadroTexto"/>
          <p:cNvSpPr txBox="1">
            <a:spLocks noChangeArrowheads="1"/>
          </p:cNvSpPr>
          <p:nvPr/>
        </p:nvSpPr>
        <p:spPr bwMode="auto">
          <a:xfrm>
            <a:off x="44624" y="7876108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 García Munguía</a:t>
            </a:r>
            <a:endParaRPr lang="es-MX" sz="900" b="1" dirty="0"/>
          </a:p>
        </p:txBody>
      </p:sp>
      <p:pic>
        <p:nvPicPr>
          <p:cNvPr id="25" name="Picture 78" descr="P511004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8920" y="5456567"/>
            <a:ext cx="2084574" cy="15637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8" name="27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" name="19 CuadroTexto"/>
          <p:cNvSpPr txBox="1">
            <a:spLocks noChangeArrowheads="1"/>
          </p:cNvSpPr>
          <p:nvPr/>
        </p:nvSpPr>
        <p:spPr bwMode="auto">
          <a:xfrm>
            <a:off x="2060848" y="7740352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Protección Civil                         </a:t>
            </a:r>
          </a:p>
          <a:p>
            <a:pPr algn="ctr"/>
            <a:r>
              <a:rPr lang="es-MX" sz="900" b="1" dirty="0" smtClean="0"/>
              <a:t> C. José Navarro Castellanos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4" name="13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3730" name="Group 2"/>
          <p:cNvGraphicFramePr>
            <a:graphicFrameLocks noGrp="1"/>
          </p:cNvGraphicFramePr>
          <p:nvPr/>
        </p:nvGraphicFramePr>
        <p:xfrm>
          <a:off x="1285875" y="2428875"/>
          <a:ext cx="5000625" cy="2927350"/>
        </p:xfrm>
        <a:graphic>
          <a:graphicData uri="http://schemas.openxmlformats.org/drawingml/2006/table">
            <a:tbl>
              <a:tblPr/>
              <a:tblGrid>
                <a:gridCol w="1758950"/>
                <a:gridCol w="3241675"/>
              </a:tblGrid>
              <a:tr h="18097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CARACTERISTICAS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PROVEEDOR: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AUTOS OCOTLAN SA DE CV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FACTURA: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0002/0003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VEHICULO: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LANCHA RAPIDA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FECHA ADQUISICION: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25/02/2010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COSTO: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$39,500.00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MARCA: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MERCURY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MODELO: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AÑO: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1982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SERIE: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6045573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COLOR: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BLANCA -ROJO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PLACAS: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N/A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NO. ECONOMICO: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CLAVE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PCBR82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ASIGNADO: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PROTECCION CIVIL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AVALUO: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OBSERVACIONES: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CON REMOLQUE  DE UN EJE 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5353" name="2 Imagen" descr="escudo de jama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3796" name="Group 68"/>
          <p:cNvGraphicFramePr>
            <a:graphicFrameLocks noGrp="1"/>
          </p:cNvGraphicFramePr>
          <p:nvPr/>
        </p:nvGraphicFramePr>
        <p:xfrm>
          <a:off x="1285875" y="1789113"/>
          <a:ext cx="4929188" cy="496889"/>
        </p:xfrm>
        <a:graphic>
          <a:graphicData uri="http://schemas.openxmlformats.org/drawingml/2006/table">
            <a:tbl>
              <a:tblPr/>
              <a:tblGrid>
                <a:gridCol w="3157538"/>
                <a:gridCol w="1771650"/>
              </a:tblGrid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MUNICIPIO:    </a:t>
                      </a: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</a:t>
                      </a:r>
                      <a:r>
                        <a:rPr kumimoji="0" lang="es-MX" sz="9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Jamay, Jalisco.</a:t>
                      </a:r>
                      <a:endParaRPr kumimoji="0" lang="es-MX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DEPENDENCIA       </a:t>
                      </a: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PROTECCIÓN CIVIL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986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GENERO:  </a:t>
                      </a:r>
                      <a:r>
                        <a:rPr kumimoji="0" lang="es-MX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</a:t>
                      </a:r>
                      <a:r>
                        <a:rPr kumimoji="0" lang="es-MX" sz="9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Bienes muebles</a:t>
                      </a:r>
                      <a:endParaRPr kumimoji="0" lang="es-MX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5361" name="Picture 77" descr="P5110046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428922" y="5500130"/>
            <a:ext cx="2026856" cy="152014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55362" name="Picture 78" descr="P5110047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163822" y="5519160"/>
            <a:ext cx="2001482" cy="15011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2" name="19 CuadroTexto"/>
          <p:cNvSpPr txBox="1">
            <a:spLocks noChangeArrowheads="1"/>
          </p:cNvSpPr>
          <p:nvPr/>
        </p:nvSpPr>
        <p:spPr bwMode="auto">
          <a:xfrm>
            <a:off x="4317826" y="7668344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25" name="19 CuadroTexto"/>
          <p:cNvSpPr txBox="1">
            <a:spLocks noChangeArrowheads="1"/>
          </p:cNvSpPr>
          <p:nvPr/>
        </p:nvSpPr>
        <p:spPr bwMode="auto">
          <a:xfrm>
            <a:off x="44624" y="7740352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 García Munguía</a:t>
            </a:r>
            <a:endParaRPr lang="es-MX" sz="900" b="1" dirty="0"/>
          </a:p>
        </p:txBody>
      </p:sp>
      <p:pic>
        <p:nvPicPr>
          <p:cNvPr id="24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6" name="25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3" name="19 CuadroTexto"/>
          <p:cNvSpPr txBox="1">
            <a:spLocks noChangeArrowheads="1"/>
          </p:cNvSpPr>
          <p:nvPr/>
        </p:nvSpPr>
        <p:spPr bwMode="auto">
          <a:xfrm>
            <a:off x="2060848" y="7668344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Protección Civil                         </a:t>
            </a:r>
          </a:p>
          <a:p>
            <a:pPr algn="ctr"/>
            <a:r>
              <a:rPr lang="es-MX" sz="900" b="1" dirty="0" smtClean="0"/>
              <a:t> C. José Navarro Castellanos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778" name="Group 2"/>
          <p:cNvGraphicFramePr>
            <a:graphicFrameLocks noGrp="1"/>
          </p:cNvGraphicFramePr>
          <p:nvPr/>
        </p:nvGraphicFramePr>
        <p:xfrm>
          <a:off x="1285875" y="2640013"/>
          <a:ext cx="5000625" cy="2986408"/>
        </p:xfrm>
        <a:graphic>
          <a:graphicData uri="http://schemas.openxmlformats.org/drawingml/2006/table">
            <a:tbl>
              <a:tblPr/>
              <a:tblGrid>
                <a:gridCol w="1758950"/>
                <a:gridCol w="3241675"/>
              </a:tblGrid>
              <a:tr h="18097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CARACTERISTICAS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PROVEEDOR: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GOBIERNO DE GUADALAJARA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FACTURA: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30572</a:t>
                      </a: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VEHICULO: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AUTOMOVIL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FECHA ADQUISICION: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COSTO: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DONACION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MARCA: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DODGE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MODELO: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STRATUS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AÑO: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2005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SERIE: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1B3DL46X65N680390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COLOR: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BLANCO ROTULADO CON AZUL Y GRIS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050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PLACAS: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JJP9771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NO. ECONOMICO: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CLAVE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SGDB05-01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ASIGNADO: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SEGURIDAD PUBLICA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AVALUO: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OBSERVACIONES: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 MAL ESTADO</a:t>
                      </a: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7401" name="2 Imagen" descr="escudo de jamay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5844" name="Group 68"/>
          <p:cNvGraphicFramePr>
            <a:graphicFrameLocks noGrp="1"/>
          </p:cNvGraphicFramePr>
          <p:nvPr/>
        </p:nvGraphicFramePr>
        <p:xfrm>
          <a:off x="1285875" y="1789113"/>
          <a:ext cx="4929188" cy="496889"/>
        </p:xfrm>
        <a:graphic>
          <a:graphicData uri="http://schemas.openxmlformats.org/drawingml/2006/table">
            <a:tbl>
              <a:tblPr/>
              <a:tblGrid>
                <a:gridCol w="3157538"/>
                <a:gridCol w="1771650"/>
              </a:tblGrid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MUNICIPIO:    </a:t>
                      </a: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</a:t>
                      </a:r>
                      <a:r>
                        <a:rPr kumimoji="0" lang="es-MX" sz="9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Jamay, Jalisco.</a:t>
                      </a:r>
                      <a:endParaRPr kumimoji="0" lang="es-MX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DEPENDENCIA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986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GENERO:  </a:t>
                      </a:r>
                      <a:r>
                        <a:rPr kumimoji="0" lang="es-MX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</a:t>
                      </a:r>
                      <a:r>
                        <a:rPr kumimoji="0" lang="es-MX" sz="9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Bienes muebles</a:t>
                      </a:r>
                      <a:endParaRPr kumimoji="0" lang="es-MX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3" name="19 CuadroTexto"/>
          <p:cNvSpPr txBox="1">
            <a:spLocks noChangeArrowheads="1"/>
          </p:cNvSpPr>
          <p:nvPr/>
        </p:nvSpPr>
        <p:spPr bwMode="auto">
          <a:xfrm>
            <a:off x="4317826" y="7876108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26" name="19 CuadroTexto"/>
          <p:cNvSpPr txBox="1">
            <a:spLocks noChangeArrowheads="1"/>
          </p:cNvSpPr>
          <p:nvPr/>
        </p:nvSpPr>
        <p:spPr bwMode="auto">
          <a:xfrm>
            <a:off x="44624" y="7884368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García Munguía</a:t>
            </a:r>
            <a:endParaRPr lang="es-MX" sz="900" b="1" dirty="0"/>
          </a:p>
        </p:txBody>
      </p:sp>
      <p:pic>
        <p:nvPicPr>
          <p:cNvPr id="34" name="33 Imagen" descr="G:\DCIM\103D3100\DSC_0089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8880" y="5724449"/>
            <a:ext cx="2448272" cy="1511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4" name="23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" name="19 CuadroTexto"/>
          <p:cNvSpPr txBox="1">
            <a:spLocks noChangeArrowheads="1"/>
          </p:cNvSpPr>
          <p:nvPr/>
        </p:nvSpPr>
        <p:spPr bwMode="auto">
          <a:xfrm>
            <a:off x="2060848" y="7808585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Seguridad Publica                         </a:t>
            </a:r>
          </a:p>
          <a:p>
            <a:pPr algn="ctr"/>
            <a:r>
              <a:rPr lang="es-MX" sz="900" b="1" dirty="0" smtClean="0"/>
              <a:t> C. Miguel Ángel Barrientos Domínguez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4" name="13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778" name="Group 2"/>
          <p:cNvGraphicFramePr>
            <a:graphicFrameLocks noGrp="1"/>
          </p:cNvGraphicFramePr>
          <p:nvPr/>
        </p:nvGraphicFramePr>
        <p:xfrm>
          <a:off x="1285875" y="2640013"/>
          <a:ext cx="5000625" cy="2986408"/>
        </p:xfrm>
        <a:graphic>
          <a:graphicData uri="http://schemas.openxmlformats.org/drawingml/2006/table">
            <a:tbl>
              <a:tblPr/>
              <a:tblGrid>
                <a:gridCol w="1758950"/>
                <a:gridCol w="3241675"/>
              </a:tblGrid>
              <a:tr h="18097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CARACTERISTICAS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PROVEEDOR: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GOBIERNO DEL MUNICIPIO DE GUADALAJARA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FACTURA: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30028</a:t>
                      </a: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VEHICULO: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AUTO</a:t>
                      </a:r>
                      <a:r>
                        <a:rPr lang="es-MX" sz="900" baseline="0" dirty="0" smtClean="0">
                          <a:latin typeface="Arial" pitchFamily="34" charset="0"/>
                          <a:cs typeface="Arial" pitchFamily="34" charset="0"/>
                        </a:rPr>
                        <a:t>MOVIL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FECHA ADQUISICION: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COSTO: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DONACION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MARCA: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DODGE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MODELO: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STRATUS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AÑO: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2005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SERIE: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1B3DL46X05N680224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COLOR: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BLANCO ROTULADO CON AZUL Y GRIS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050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PLACAS: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JJP9773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NO. ECONOMICO: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62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CLAVE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SGDB05-02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ASIGNADO: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SEGURIDAD PUBLICA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AVALUO: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OBSERVACIONES: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 REPARACION</a:t>
                      </a: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7401" name="2 Imagen" descr="escudo de jamay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5844" name="Group 68"/>
          <p:cNvGraphicFramePr>
            <a:graphicFrameLocks noGrp="1"/>
          </p:cNvGraphicFramePr>
          <p:nvPr/>
        </p:nvGraphicFramePr>
        <p:xfrm>
          <a:off x="1285875" y="1789113"/>
          <a:ext cx="4929188" cy="496889"/>
        </p:xfrm>
        <a:graphic>
          <a:graphicData uri="http://schemas.openxmlformats.org/drawingml/2006/table">
            <a:tbl>
              <a:tblPr/>
              <a:tblGrid>
                <a:gridCol w="3157538"/>
                <a:gridCol w="1771650"/>
              </a:tblGrid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MUNICIPIO:    </a:t>
                      </a: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</a:t>
                      </a:r>
                      <a:r>
                        <a:rPr kumimoji="0" lang="es-MX" sz="9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Jamay, Jalisco.</a:t>
                      </a:r>
                      <a:endParaRPr kumimoji="0" lang="es-MX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DEPENDENCIA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986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GENERO:  </a:t>
                      </a:r>
                      <a:r>
                        <a:rPr kumimoji="0" lang="es-MX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</a:t>
                      </a:r>
                      <a:r>
                        <a:rPr kumimoji="0" lang="es-MX" sz="9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Bienes muebles</a:t>
                      </a:r>
                      <a:endParaRPr kumimoji="0" lang="es-MX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3" name="19 CuadroTexto"/>
          <p:cNvSpPr txBox="1">
            <a:spLocks noChangeArrowheads="1"/>
          </p:cNvSpPr>
          <p:nvPr/>
        </p:nvSpPr>
        <p:spPr bwMode="auto">
          <a:xfrm>
            <a:off x="4317826" y="8020124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26" name="19 CuadroTexto"/>
          <p:cNvSpPr txBox="1">
            <a:spLocks noChangeArrowheads="1"/>
          </p:cNvSpPr>
          <p:nvPr/>
        </p:nvSpPr>
        <p:spPr bwMode="auto">
          <a:xfrm>
            <a:off x="44624" y="8020124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 García Munguía</a:t>
            </a:r>
            <a:endParaRPr lang="es-MX" sz="900" b="1" dirty="0"/>
          </a:p>
        </p:txBody>
      </p:sp>
      <p:pic>
        <p:nvPicPr>
          <p:cNvPr id="24" name="23 Imagen" descr="G:\DCIM\103D3100\DSC_0087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4904" y="5724128"/>
            <a:ext cx="2376264" cy="1656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5" name="24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" name="19 CuadroTexto"/>
          <p:cNvSpPr txBox="1">
            <a:spLocks noChangeArrowheads="1"/>
          </p:cNvSpPr>
          <p:nvPr/>
        </p:nvSpPr>
        <p:spPr bwMode="auto">
          <a:xfrm>
            <a:off x="2060848" y="7952601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Seguridad Publica                         </a:t>
            </a:r>
          </a:p>
          <a:p>
            <a:pPr algn="ctr"/>
            <a:r>
              <a:rPr lang="es-MX" sz="900" b="1" dirty="0" smtClean="0"/>
              <a:t> C. Miguel Ángel Barrientos Domínguez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4" name="13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778" name="Group 2"/>
          <p:cNvGraphicFramePr>
            <a:graphicFrameLocks noGrp="1"/>
          </p:cNvGraphicFramePr>
          <p:nvPr/>
        </p:nvGraphicFramePr>
        <p:xfrm>
          <a:off x="1285875" y="2640013"/>
          <a:ext cx="5000625" cy="2986408"/>
        </p:xfrm>
        <a:graphic>
          <a:graphicData uri="http://schemas.openxmlformats.org/drawingml/2006/table">
            <a:tbl>
              <a:tblPr/>
              <a:tblGrid>
                <a:gridCol w="1758950"/>
                <a:gridCol w="3241675"/>
              </a:tblGrid>
              <a:tr h="18097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CARACTERISTICAS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PROVEEDOR: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GBIERNO MUNICIPAL DE GUADALAJARA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FACTURA: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30144</a:t>
                      </a: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VEHICULO: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AUTOMOVIL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FECHA ADQUISICION: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COSTO: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DONACION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MARCA: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DODGE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MODELO: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STRATUS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AÑO: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2005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SERIE: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1B3DL46X05N680241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COLOR: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BLANCO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050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PLACAS: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JJP 9772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NO. ECONOMICO: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63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CLAVE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PRDB05-01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ASIGNADO: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OFICIALIA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AVALUO: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OBSERVACIONES: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 REPARACION</a:t>
                      </a: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7401" name="2 Imagen" descr="escudo de jamay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5844" name="Group 68"/>
          <p:cNvGraphicFramePr>
            <a:graphicFrameLocks noGrp="1"/>
          </p:cNvGraphicFramePr>
          <p:nvPr/>
        </p:nvGraphicFramePr>
        <p:xfrm>
          <a:off x="1285875" y="1789113"/>
          <a:ext cx="4929188" cy="496889"/>
        </p:xfrm>
        <a:graphic>
          <a:graphicData uri="http://schemas.openxmlformats.org/drawingml/2006/table">
            <a:tbl>
              <a:tblPr/>
              <a:tblGrid>
                <a:gridCol w="3157538"/>
                <a:gridCol w="1771650"/>
              </a:tblGrid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MUNICIPIO:    </a:t>
                      </a: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</a:t>
                      </a:r>
                      <a:r>
                        <a:rPr kumimoji="0" lang="es-MX" sz="9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Jamay, Jalisco.</a:t>
                      </a:r>
                      <a:endParaRPr kumimoji="0" lang="es-MX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DEPENDENCIA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986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GENERO:  </a:t>
                      </a:r>
                      <a:r>
                        <a:rPr kumimoji="0" lang="es-MX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</a:t>
                      </a:r>
                      <a:r>
                        <a:rPr kumimoji="0" lang="es-MX" sz="9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Bienes muebles</a:t>
                      </a:r>
                      <a:endParaRPr kumimoji="0" lang="es-MX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3" name="19 CuadroTexto"/>
          <p:cNvSpPr txBox="1">
            <a:spLocks noChangeArrowheads="1"/>
          </p:cNvSpPr>
          <p:nvPr/>
        </p:nvSpPr>
        <p:spPr bwMode="auto">
          <a:xfrm>
            <a:off x="4317826" y="8020124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26" name="19 CuadroTexto"/>
          <p:cNvSpPr txBox="1">
            <a:spLocks noChangeArrowheads="1"/>
          </p:cNvSpPr>
          <p:nvPr/>
        </p:nvSpPr>
        <p:spPr bwMode="auto">
          <a:xfrm>
            <a:off x="44624" y="8020124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 García Munguía</a:t>
            </a:r>
            <a:endParaRPr lang="es-MX" sz="900" b="1" dirty="0"/>
          </a:p>
        </p:txBody>
      </p:sp>
      <p:pic>
        <p:nvPicPr>
          <p:cNvPr id="24" name="23 Imagen" descr="G:\DCIM\103D3100\DSC_0046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768" y="5724770"/>
            <a:ext cx="2448272" cy="172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24 Imagen" descr="G:\DCIM\103D3100\DSC_0048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048" y="5724770"/>
            <a:ext cx="2381489" cy="172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8" name="27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3" name="19 CuadroTexto"/>
          <p:cNvSpPr txBox="1">
            <a:spLocks noChangeArrowheads="1"/>
          </p:cNvSpPr>
          <p:nvPr/>
        </p:nvSpPr>
        <p:spPr bwMode="auto">
          <a:xfrm>
            <a:off x="2132856" y="7956376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Oficialía Mayor                                                         ING. Juan  García Munguía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778" name="Group 2"/>
          <p:cNvGraphicFramePr>
            <a:graphicFrameLocks noGrp="1"/>
          </p:cNvGraphicFramePr>
          <p:nvPr/>
        </p:nvGraphicFramePr>
        <p:xfrm>
          <a:off x="1285875" y="2640013"/>
          <a:ext cx="5000625" cy="2986408"/>
        </p:xfrm>
        <a:graphic>
          <a:graphicData uri="http://schemas.openxmlformats.org/drawingml/2006/table">
            <a:tbl>
              <a:tblPr/>
              <a:tblGrid>
                <a:gridCol w="1758950"/>
                <a:gridCol w="3241675"/>
              </a:tblGrid>
              <a:tr h="18097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CARACTERISTICAS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PROVEEDOR: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UNIDAD DE PROTECCION CIVIL DEL ESTADO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FACTURA: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VEHICULO: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AUTOMOVIL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FECHA ADQUISICION: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COSTO: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DONACION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MARCA: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CHEVROLET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MODELO: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LUMINA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AÑO: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1989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SERIE: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201WL511T1L9184360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COLOR: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BLANCO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050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PLACAS: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SP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NO. ECONOMICO: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65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CLAVE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PCCB89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ASIGNADO: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PROTECCION CIVIL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AVALUO: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OBSERVACIONES: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7401" name="2 Imagen" descr="escudo de jamay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5844" name="Group 68"/>
          <p:cNvGraphicFramePr>
            <a:graphicFrameLocks noGrp="1"/>
          </p:cNvGraphicFramePr>
          <p:nvPr/>
        </p:nvGraphicFramePr>
        <p:xfrm>
          <a:off x="1285875" y="1789113"/>
          <a:ext cx="4929188" cy="496889"/>
        </p:xfrm>
        <a:graphic>
          <a:graphicData uri="http://schemas.openxmlformats.org/drawingml/2006/table">
            <a:tbl>
              <a:tblPr/>
              <a:tblGrid>
                <a:gridCol w="3157538"/>
                <a:gridCol w="1771650"/>
              </a:tblGrid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MUNICIPIO:    </a:t>
                      </a: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</a:t>
                      </a:r>
                      <a:r>
                        <a:rPr kumimoji="0" lang="es-MX" sz="9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Jamay, Jalisco.</a:t>
                      </a:r>
                      <a:endParaRPr kumimoji="0" lang="es-MX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DEPENDENCIA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986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GENERO:  </a:t>
                      </a:r>
                      <a:r>
                        <a:rPr kumimoji="0" lang="es-MX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</a:t>
                      </a:r>
                      <a:r>
                        <a:rPr kumimoji="0" lang="es-MX" sz="9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Bienes muebles</a:t>
                      </a:r>
                      <a:endParaRPr kumimoji="0" lang="es-MX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7409" name="17 Imagen" descr="C:\Documents and Settings\Administrador\Escritorio\100OLYMP\P5110017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571612" y="5736098"/>
            <a:ext cx="2000264" cy="150019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57410" name="18 Imagen" descr="C:\Documents and Settings\Administrador\Escritorio\100OLYMP\P5110016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4143380" y="5748788"/>
            <a:ext cx="1983345" cy="148750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3" name="19 CuadroTexto"/>
          <p:cNvSpPr txBox="1">
            <a:spLocks noChangeArrowheads="1"/>
          </p:cNvSpPr>
          <p:nvPr/>
        </p:nvSpPr>
        <p:spPr bwMode="auto">
          <a:xfrm>
            <a:off x="4317826" y="7812360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26" name="19 CuadroTexto"/>
          <p:cNvSpPr txBox="1">
            <a:spLocks noChangeArrowheads="1"/>
          </p:cNvSpPr>
          <p:nvPr/>
        </p:nvSpPr>
        <p:spPr bwMode="auto">
          <a:xfrm>
            <a:off x="44624" y="7876108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 García Munguía</a:t>
            </a:r>
            <a:endParaRPr lang="es-MX" sz="900" b="1" dirty="0"/>
          </a:p>
        </p:txBody>
      </p:sp>
      <p:pic>
        <p:nvPicPr>
          <p:cNvPr id="24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5" name="24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3" name="19 CuadroTexto"/>
          <p:cNvSpPr txBox="1">
            <a:spLocks noChangeArrowheads="1"/>
          </p:cNvSpPr>
          <p:nvPr/>
        </p:nvSpPr>
        <p:spPr bwMode="auto">
          <a:xfrm>
            <a:off x="2060848" y="7808585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Protección Civil                         </a:t>
            </a:r>
          </a:p>
          <a:p>
            <a:pPr algn="ctr"/>
            <a:r>
              <a:rPr lang="es-MX" sz="900" b="1" dirty="0" smtClean="0"/>
              <a:t> C. José Navarro Castellanos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778" name="Group 2"/>
          <p:cNvGraphicFramePr>
            <a:graphicFrameLocks noGrp="1"/>
          </p:cNvGraphicFramePr>
          <p:nvPr/>
        </p:nvGraphicFramePr>
        <p:xfrm>
          <a:off x="1285875" y="2640013"/>
          <a:ext cx="5000625" cy="2986408"/>
        </p:xfrm>
        <a:graphic>
          <a:graphicData uri="http://schemas.openxmlformats.org/drawingml/2006/table">
            <a:tbl>
              <a:tblPr/>
              <a:tblGrid>
                <a:gridCol w="1758950"/>
                <a:gridCol w="3241675"/>
              </a:tblGrid>
              <a:tr h="18097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CARACTERISTICAS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PROVEEDOR: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SECRETARIA DE SEGURIDAD PUBLICA DEL ESTADO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FACTURA: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VEHICULO: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PICK</a:t>
                      </a:r>
                      <a:r>
                        <a:rPr lang="es-MX" sz="900" baseline="0" dirty="0" smtClean="0">
                          <a:latin typeface="Arial" pitchFamily="34" charset="0"/>
                          <a:cs typeface="Arial" pitchFamily="34" charset="0"/>
                        </a:rPr>
                        <a:t> UP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FECHA ADQUISICION: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22 /09/11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COSTO: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COMODATO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MARCA: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DODGE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MODELO: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DAKOTA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AÑO: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2012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SERIE: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1C6RDUAK9CS709366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COLOR: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BLANCO, ROTULADO CON AZUL Y GRIS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050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PLACAS: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JR-90314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NO. ECONOMICO: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68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CLAVE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SGDB12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ASIGNADO: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SEGURIDAD PUBLICA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AVALUO: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OBSERVACIONES: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 BUEN ESTADO</a:t>
                      </a: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7401" name="2 Imagen" descr="escudo de jamay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5844" name="Group 68"/>
          <p:cNvGraphicFramePr>
            <a:graphicFrameLocks noGrp="1"/>
          </p:cNvGraphicFramePr>
          <p:nvPr/>
        </p:nvGraphicFramePr>
        <p:xfrm>
          <a:off x="1285875" y="1789113"/>
          <a:ext cx="4929188" cy="496889"/>
        </p:xfrm>
        <a:graphic>
          <a:graphicData uri="http://schemas.openxmlformats.org/drawingml/2006/table">
            <a:tbl>
              <a:tblPr/>
              <a:tblGrid>
                <a:gridCol w="3157538"/>
                <a:gridCol w="1771650"/>
              </a:tblGrid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MUNICIPIO:    </a:t>
                      </a: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</a:t>
                      </a:r>
                      <a:r>
                        <a:rPr kumimoji="0" lang="es-MX" sz="9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Jamay, Jalisco.</a:t>
                      </a:r>
                      <a:endParaRPr kumimoji="0" lang="es-MX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DEPENDENCIA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986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GENERO:  </a:t>
                      </a:r>
                      <a:r>
                        <a:rPr kumimoji="0" lang="es-MX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</a:t>
                      </a:r>
                      <a:r>
                        <a:rPr kumimoji="0" lang="es-MX" sz="9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Bienes muebles</a:t>
                      </a:r>
                      <a:endParaRPr kumimoji="0" lang="es-MX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7409" name="17 Imagen" descr="C:\Documents and Settings\Administrador\Escritorio\100OLYMP\P5110017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571612" y="5736098"/>
            <a:ext cx="2000264" cy="150019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57410" name="18 Imagen" descr="C:\Documents and Settings\Administrador\Escritorio\100OLYMP\P5110016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4077072" y="5748788"/>
            <a:ext cx="1983345" cy="148750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3" name="19 CuadroTexto"/>
          <p:cNvSpPr txBox="1">
            <a:spLocks noChangeArrowheads="1"/>
          </p:cNvSpPr>
          <p:nvPr/>
        </p:nvSpPr>
        <p:spPr bwMode="auto">
          <a:xfrm>
            <a:off x="4317826" y="7876108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26" name="19 CuadroTexto"/>
          <p:cNvSpPr txBox="1">
            <a:spLocks noChangeArrowheads="1"/>
          </p:cNvSpPr>
          <p:nvPr/>
        </p:nvSpPr>
        <p:spPr bwMode="auto">
          <a:xfrm>
            <a:off x="44624" y="7876108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García Munguía</a:t>
            </a:r>
            <a:endParaRPr lang="es-MX" sz="900" b="1" dirty="0"/>
          </a:p>
        </p:txBody>
      </p:sp>
      <p:pic>
        <p:nvPicPr>
          <p:cNvPr id="22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4" name="23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3" name="19 CuadroTexto"/>
          <p:cNvSpPr txBox="1">
            <a:spLocks noChangeArrowheads="1"/>
          </p:cNvSpPr>
          <p:nvPr/>
        </p:nvSpPr>
        <p:spPr bwMode="auto">
          <a:xfrm>
            <a:off x="2060848" y="7812360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Seguridad Publica                         </a:t>
            </a:r>
          </a:p>
          <a:p>
            <a:pPr algn="ctr"/>
            <a:r>
              <a:rPr lang="es-MX" sz="900" b="1" dirty="0" smtClean="0"/>
              <a:t> C. Miguel Ángel Barrientos Domínguez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778" name="Group 2"/>
          <p:cNvGraphicFramePr>
            <a:graphicFrameLocks noGrp="1"/>
          </p:cNvGraphicFramePr>
          <p:nvPr/>
        </p:nvGraphicFramePr>
        <p:xfrm>
          <a:off x="1285875" y="2640013"/>
          <a:ext cx="5000625" cy="2986408"/>
        </p:xfrm>
        <a:graphic>
          <a:graphicData uri="http://schemas.openxmlformats.org/drawingml/2006/table">
            <a:tbl>
              <a:tblPr/>
              <a:tblGrid>
                <a:gridCol w="1758950"/>
                <a:gridCol w="3241675"/>
              </a:tblGrid>
              <a:tr h="18097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CARACTERISTICAS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PROVEEDOR: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CENTRAL FERRETERA JAMAY SA DE CV 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FACTURA: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1645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VEHICULO: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PODADORA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FECHA ADQUISICION: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30/06/2009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COSTO: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5429.98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MARCA: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TRUPHER 22”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MODELO: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smtClean="0">
                          <a:latin typeface="Arial" pitchFamily="34" charset="0"/>
                          <a:cs typeface="Arial" pitchFamily="34" charset="0"/>
                        </a:rPr>
                        <a:t>SABRE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AÑO: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SE DESCONOCE</a:t>
                      </a:r>
                      <a:r>
                        <a:rPr lang="es-MX" sz="900" baseline="0" dirty="0" smtClean="0">
                          <a:latin typeface="Arial" pitchFamily="34" charset="0"/>
                          <a:cs typeface="Arial" pitchFamily="34" charset="0"/>
                        </a:rPr>
                        <a:t>, NO HAY REGISTRO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SERIE: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COLOR: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ROJA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050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PLACAS: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SP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NO. ECONOMICO: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CLAVE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ASIGNADO: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PARQUES Y JARDINES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AVALUO: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OBSERVACIONES: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7401" name="2 Imagen" descr="escudo de jamay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5844" name="Group 68"/>
          <p:cNvGraphicFramePr>
            <a:graphicFrameLocks noGrp="1"/>
          </p:cNvGraphicFramePr>
          <p:nvPr/>
        </p:nvGraphicFramePr>
        <p:xfrm>
          <a:off x="1285875" y="1789113"/>
          <a:ext cx="4929188" cy="496889"/>
        </p:xfrm>
        <a:graphic>
          <a:graphicData uri="http://schemas.openxmlformats.org/drawingml/2006/table">
            <a:tbl>
              <a:tblPr/>
              <a:tblGrid>
                <a:gridCol w="3157538"/>
                <a:gridCol w="1771650"/>
              </a:tblGrid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MUNICIPIO:    </a:t>
                      </a: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</a:t>
                      </a:r>
                      <a:r>
                        <a:rPr kumimoji="0" lang="es-MX" sz="9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Jamay, Jalisco.</a:t>
                      </a:r>
                      <a:endParaRPr kumimoji="0" lang="es-MX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DEPENDENCIA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986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GENERO:  </a:t>
                      </a:r>
                      <a:r>
                        <a:rPr kumimoji="0" lang="es-MX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</a:t>
                      </a:r>
                      <a:r>
                        <a:rPr kumimoji="0" lang="es-MX" sz="9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Bienes muebles</a:t>
                      </a:r>
                      <a:endParaRPr kumimoji="0" lang="es-MX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7409" name="17 Imagen" descr="C:\Documents and Settings\Administrador\Escritorio\100OLYMP\P5110017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571612" y="5736098"/>
            <a:ext cx="2000264" cy="150019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57410" name="18 Imagen" descr="C:\Documents and Settings\Administrador\Escritorio\100OLYMP\P5110016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4143380" y="5748788"/>
            <a:ext cx="1983345" cy="148750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3" name="19 CuadroTexto"/>
          <p:cNvSpPr txBox="1">
            <a:spLocks noChangeArrowheads="1"/>
          </p:cNvSpPr>
          <p:nvPr/>
        </p:nvSpPr>
        <p:spPr bwMode="auto">
          <a:xfrm>
            <a:off x="4293096" y="7812360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26" name="19 CuadroTexto"/>
          <p:cNvSpPr txBox="1">
            <a:spLocks noChangeArrowheads="1"/>
          </p:cNvSpPr>
          <p:nvPr/>
        </p:nvSpPr>
        <p:spPr bwMode="auto">
          <a:xfrm>
            <a:off x="44624" y="7812360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 García Munguía</a:t>
            </a:r>
            <a:endParaRPr lang="es-MX" sz="900" b="1" dirty="0"/>
          </a:p>
        </p:txBody>
      </p:sp>
      <p:pic>
        <p:nvPicPr>
          <p:cNvPr id="25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7" name="26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3" name="19 CuadroTexto"/>
          <p:cNvSpPr txBox="1">
            <a:spLocks noChangeArrowheads="1"/>
          </p:cNvSpPr>
          <p:nvPr/>
        </p:nvSpPr>
        <p:spPr bwMode="auto">
          <a:xfrm>
            <a:off x="2060848" y="7740352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Ecología Parques y Jardines</a:t>
            </a:r>
          </a:p>
          <a:p>
            <a:pPr algn="ctr"/>
            <a:r>
              <a:rPr lang="es-MX" sz="900" b="1" dirty="0" smtClean="0"/>
              <a:t>Alfredo Delgado Gonzales                                            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778" name="Group 2"/>
          <p:cNvGraphicFramePr>
            <a:graphicFrameLocks noGrp="1"/>
          </p:cNvGraphicFramePr>
          <p:nvPr/>
        </p:nvGraphicFramePr>
        <p:xfrm>
          <a:off x="1285875" y="2640013"/>
          <a:ext cx="5000625" cy="2986408"/>
        </p:xfrm>
        <a:graphic>
          <a:graphicData uri="http://schemas.openxmlformats.org/drawingml/2006/table">
            <a:tbl>
              <a:tblPr/>
              <a:tblGrid>
                <a:gridCol w="1758950"/>
                <a:gridCol w="3241675"/>
              </a:tblGrid>
              <a:tr h="18097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CARACTERISTICAS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PROVEEDOR: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AIPROMADES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FACTURA: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COMODATO 4958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VEHICULO: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CAMION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FECHA ADQUISICION: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12/01/2012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COSTO: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MARCA: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INTERNATIONAL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MODELO: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AÑO: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2012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SERIE: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3HAMMAARXCL630863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COLOR: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BLANCO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050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PLACAS: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JS66276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NO. ECONOMICO: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72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CLAVE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ASKB91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ASIGNADO: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SERVICIOS PUBLICOS/ASEO PUBLICO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AVALUO: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OBSERVACIONES: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 BUEN ESTADO</a:t>
                      </a: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7401" name="2 Imagen" descr="escudo de jamay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5844" name="Group 68"/>
          <p:cNvGraphicFramePr>
            <a:graphicFrameLocks noGrp="1"/>
          </p:cNvGraphicFramePr>
          <p:nvPr/>
        </p:nvGraphicFramePr>
        <p:xfrm>
          <a:off x="1285875" y="1789113"/>
          <a:ext cx="4929188" cy="496889"/>
        </p:xfrm>
        <a:graphic>
          <a:graphicData uri="http://schemas.openxmlformats.org/drawingml/2006/table">
            <a:tbl>
              <a:tblPr/>
              <a:tblGrid>
                <a:gridCol w="3157538"/>
                <a:gridCol w="1771650"/>
              </a:tblGrid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MUNICIPIO:    </a:t>
                      </a: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</a:t>
                      </a:r>
                      <a:r>
                        <a:rPr kumimoji="0" lang="es-MX" sz="9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Jamay, Jalisco.</a:t>
                      </a:r>
                      <a:endParaRPr kumimoji="0" lang="es-MX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DEPENDENCIA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986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GENERO:  </a:t>
                      </a:r>
                      <a:r>
                        <a:rPr kumimoji="0" lang="es-MX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</a:t>
                      </a:r>
                      <a:r>
                        <a:rPr kumimoji="0" lang="es-MX" sz="9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Bienes muebles</a:t>
                      </a:r>
                      <a:endParaRPr kumimoji="0" lang="es-MX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3" name="19 CuadroTexto"/>
          <p:cNvSpPr txBox="1">
            <a:spLocks noChangeArrowheads="1"/>
          </p:cNvSpPr>
          <p:nvPr/>
        </p:nvSpPr>
        <p:spPr bwMode="auto">
          <a:xfrm>
            <a:off x="4293096" y="7884368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26" name="19 CuadroTexto"/>
          <p:cNvSpPr txBox="1">
            <a:spLocks noChangeArrowheads="1"/>
          </p:cNvSpPr>
          <p:nvPr/>
        </p:nvSpPr>
        <p:spPr bwMode="auto">
          <a:xfrm>
            <a:off x="44624" y="7956376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 García Munguía</a:t>
            </a:r>
            <a:endParaRPr lang="es-MX" sz="900" b="1" dirty="0"/>
          </a:p>
        </p:txBody>
      </p:sp>
      <p:pic>
        <p:nvPicPr>
          <p:cNvPr id="24" name="23 Imagen" descr="G:\DCIM\103D3100\DSC_0113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768" y="5724770"/>
            <a:ext cx="2376264" cy="1655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24 Imagen" descr="G:\DCIM\103D3100\DSC_0114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048" y="5724770"/>
            <a:ext cx="2381489" cy="1655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8" name="27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3" name="19 CuadroTexto"/>
          <p:cNvSpPr txBox="1">
            <a:spLocks noChangeArrowheads="1"/>
          </p:cNvSpPr>
          <p:nvPr/>
        </p:nvSpPr>
        <p:spPr bwMode="auto">
          <a:xfrm>
            <a:off x="2060848" y="7884368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Aseo Público</a:t>
            </a:r>
          </a:p>
          <a:p>
            <a:pPr algn="ctr"/>
            <a:r>
              <a:rPr lang="es-MX" sz="900" b="1" dirty="0" smtClean="0"/>
              <a:t>C.  José de Jesús Zaragoza Muñiz                                           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13 Tabla"/>
          <p:cNvGraphicFramePr>
            <a:graphicFrameLocks noGrp="1"/>
          </p:cNvGraphicFramePr>
          <p:nvPr/>
        </p:nvGraphicFramePr>
        <p:xfrm>
          <a:off x="1285875" y="2500313"/>
          <a:ext cx="5000660" cy="2924242"/>
        </p:xfrm>
        <a:graphic>
          <a:graphicData uri="http://schemas.openxmlformats.org/drawingml/2006/table">
            <a:tbl>
              <a:tblPr/>
              <a:tblGrid>
                <a:gridCol w="1759491"/>
                <a:gridCol w="3241169"/>
              </a:tblGrid>
              <a:tr h="18088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900" b="1" i="0" u="none" strike="noStrike" dirty="0">
                          <a:latin typeface="Arial"/>
                        </a:rPr>
                        <a:t>CARACTERISTICAS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PROVEEDOR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MOTONOVA, S.A. DE C.V..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FACTURA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M2370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VEHICULO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MOTOCICLETA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FECHA 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ADQUISICION: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21/AGOSTO/2007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COSTO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$20,450.00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MARCA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HONDA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MODELO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ECONO POWER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AÑO: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2007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SERIE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3H1HA02847D102200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COLOR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AZUL 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PLACAS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XUZ56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NO. ECONOMICO: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06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CLAVE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OFHA07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ASIGNADO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OFICIALIA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AVALUO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881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OBSERVACIONES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 </a:t>
                      </a:r>
                      <a:r>
                        <a:rPr lang="es-MX" sz="900" b="0" i="0" u="none" strike="noStrike" dirty="0" smtClean="0">
                          <a:latin typeface="Arial"/>
                        </a:rPr>
                        <a:t>EN BUEN ESTADO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6" name="35 Tabla"/>
          <p:cNvGraphicFramePr>
            <a:graphicFrameLocks noGrp="1"/>
          </p:cNvGraphicFramePr>
          <p:nvPr/>
        </p:nvGraphicFramePr>
        <p:xfrm>
          <a:off x="1285875" y="1789113"/>
          <a:ext cx="4929222" cy="496661"/>
        </p:xfrm>
        <a:graphic>
          <a:graphicData uri="http://schemas.openxmlformats.org/drawingml/2006/table">
            <a:tbl>
              <a:tblPr/>
              <a:tblGrid>
                <a:gridCol w="3157805"/>
                <a:gridCol w="1771417"/>
              </a:tblGrid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MUNICIPIO:  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Jamay, Jalisco.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DEPENDENCIA: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MX" sz="9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Padrón y Licencias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089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GENERO: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    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Bienes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muebles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7232" name="2 Imagen" descr="escudo de jama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" name="Picture 7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44824" y="5494685"/>
            <a:ext cx="857250" cy="15255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3280" y="5508104"/>
            <a:ext cx="2286000" cy="1435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2" name="19 CuadroTexto"/>
          <p:cNvSpPr txBox="1">
            <a:spLocks noChangeArrowheads="1"/>
          </p:cNvSpPr>
          <p:nvPr/>
        </p:nvSpPr>
        <p:spPr bwMode="auto">
          <a:xfrm>
            <a:off x="4317826" y="7876108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25" name="19 CuadroTexto"/>
          <p:cNvSpPr txBox="1">
            <a:spLocks noChangeArrowheads="1"/>
          </p:cNvSpPr>
          <p:nvPr/>
        </p:nvSpPr>
        <p:spPr bwMode="auto">
          <a:xfrm>
            <a:off x="69354" y="7876108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García Munguía </a:t>
            </a:r>
            <a:endParaRPr lang="es-MX" sz="900" b="1" dirty="0"/>
          </a:p>
        </p:txBody>
      </p:sp>
      <p:sp>
        <p:nvSpPr>
          <p:cNvPr id="23" name="22 CuadroTexto"/>
          <p:cNvSpPr txBox="1"/>
          <p:nvPr/>
        </p:nvSpPr>
        <p:spPr>
          <a:xfrm>
            <a:off x="2428868" y="7715272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MX" sz="800" b="1" dirty="0" smtClean="0"/>
          </a:p>
          <a:p>
            <a:endParaRPr lang="es-ES" sz="800" dirty="0"/>
          </a:p>
        </p:txBody>
      </p:sp>
      <p:pic>
        <p:nvPicPr>
          <p:cNvPr id="11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11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5" name="19 CuadroTexto"/>
          <p:cNvSpPr txBox="1">
            <a:spLocks noChangeArrowheads="1"/>
          </p:cNvSpPr>
          <p:nvPr/>
        </p:nvSpPr>
        <p:spPr bwMode="auto">
          <a:xfrm>
            <a:off x="2060848" y="7880593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Obras Publicas</a:t>
            </a:r>
          </a:p>
          <a:p>
            <a:pPr algn="ctr"/>
            <a:r>
              <a:rPr lang="es-MX" sz="900" b="1" dirty="0" smtClean="0"/>
              <a:t>C. Ramiro Cortes Godínez                                            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6" name="15 CuadroTexto"/>
          <p:cNvSpPr txBox="1"/>
          <p:nvPr/>
        </p:nvSpPr>
        <p:spPr>
          <a:xfrm>
            <a:off x="2532423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778" name="Group 2"/>
          <p:cNvGraphicFramePr>
            <a:graphicFrameLocks noGrp="1"/>
          </p:cNvGraphicFramePr>
          <p:nvPr/>
        </p:nvGraphicFramePr>
        <p:xfrm>
          <a:off x="1285875" y="2640013"/>
          <a:ext cx="5000625" cy="2986408"/>
        </p:xfrm>
        <a:graphic>
          <a:graphicData uri="http://schemas.openxmlformats.org/drawingml/2006/table">
            <a:tbl>
              <a:tblPr/>
              <a:tblGrid>
                <a:gridCol w="1758950"/>
                <a:gridCol w="3241675"/>
              </a:tblGrid>
              <a:tr h="18097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CARACTERISTICAS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PROVEEDOR: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IPROMADES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FACTURA: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COMODATO 4975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VEHICULO: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CAMION 3 TLS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FECHA ADQUISICION: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COSTO: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MARCA: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DODGE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MODELO: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RAM</a:t>
                      </a:r>
                      <a:r>
                        <a:rPr lang="es-MX" sz="900" baseline="0" dirty="0" smtClean="0">
                          <a:latin typeface="Arial" pitchFamily="34" charset="0"/>
                          <a:cs typeface="Arial" pitchFamily="34" charset="0"/>
                        </a:rPr>
                        <a:t> 4000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AÑO: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2012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SERIE: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3C7WDANT2CG143442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COLOR: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BLANCO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050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PLACAS: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JJP9770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NO. ECONOMICO: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73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CLAVE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ASKB92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ASIGNADO: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SERVICIOS/PUBLICOS ASEO PUBLICO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AVALUO: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OBSERVACIONES: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 BUEN ESTADO</a:t>
                      </a: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7401" name="2 Imagen" descr="escudo de jamay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5844" name="Group 68"/>
          <p:cNvGraphicFramePr>
            <a:graphicFrameLocks noGrp="1"/>
          </p:cNvGraphicFramePr>
          <p:nvPr/>
        </p:nvGraphicFramePr>
        <p:xfrm>
          <a:off x="1285875" y="1789113"/>
          <a:ext cx="4929188" cy="496889"/>
        </p:xfrm>
        <a:graphic>
          <a:graphicData uri="http://schemas.openxmlformats.org/drawingml/2006/table">
            <a:tbl>
              <a:tblPr/>
              <a:tblGrid>
                <a:gridCol w="3157538"/>
                <a:gridCol w="1771650"/>
              </a:tblGrid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MUNICIPIO:    </a:t>
                      </a: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</a:t>
                      </a:r>
                      <a:r>
                        <a:rPr kumimoji="0" lang="es-MX" sz="9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Jamay, Jalisco.</a:t>
                      </a:r>
                      <a:endParaRPr kumimoji="0" lang="es-MX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DEPENDENCIA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986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GENERO:  </a:t>
                      </a:r>
                      <a:r>
                        <a:rPr kumimoji="0" lang="es-MX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</a:t>
                      </a:r>
                      <a:r>
                        <a:rPr kumimoji="0" lang="es-MX" sz="9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Bienes muebles</a:t>
                      </a:r>
                      <a:endParaRPr kumimoji="0" lang="es-MX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4" name="23 Imagen" descr="G:\DCIM\103D3100\DSC_0153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051" t="4739" r="8772"/>
          <a:stretch>
            <a:fillRect/>
          </a:stretch>
        </p:blipFill>
        <p:spPr bwMode="auto">
          <a:xfrm>
            <a:off x="1412776" y="5724128"/>
            <a:ext cx="2232248" cy="1584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24 Imagen" descr="G:\DCIM\103D3100\DSC_0157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064" y="5724128"/>
            <a:ext cx="2160240" cy="1584176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19 CuadroTexto"/>
          <p:cNvSpPr txBox="1">
            <a:spLocks noChangeArrowheads="1"/>
          </p:cNvSpPr>
          <p:nvPr/>
        </p:nvSpPr>
        <p:spPr bwMode="auto">
          <a:xfrm>
            <a:off x="69354" y="7948116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 García Munguía</a:t>
            </a:r>
            <a:endParaRPr lang="es-MX" sz="900" b="1" dirty="0"/>
          </a:p>
        </p:txBody>
      </p:sp>
      <p:sp>
        <p:nvSpPr>
          <p:cNvPr id="30" name="19 CuadroTexto"/>
          <p:cNvSpPr txBox="1">
            <a:spLocks noChangeArrowheads="1"/>
          </p:cNvSpPr>
          <p:nvPr/>
        </p:nvSpPr>
        <p:spPr bwMode="auto">
          <a:xfrm>
            <a:off x="4317826" y="7948116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pic>
        <p:nvPicPr>
          <p:cNvPr id="22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3" name="22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4" name="19 CuadroTexto"/>
          <p:cNvSpPr txBox="1">
            <a:spLocks noChangeArrowheads="1"/>
          </p:cNvSpPr>
          <p:nvPr/>
        </p:nvSpPr>
        <p:spPr bwMode="auto">
          <a:xfrm>
            <a:off x="2204864" y="7884368"/>
            <a:ext cx="2376264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Aseo Público</a:t>
            </a:r>
          </a:p>
          <a:p>
            <a:pPr algn="ctr"/>
            <a:r>
              <a:rPr lang="es-MX" sz="900" b="1" dirty="0" smtClean="0"/>
              <a:t>C.  José de Jesús Zaragoza Muñiz                                           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778" name="Group 2"/>
          <p:cNvGraphicFramePr>
            <a:graphicFrameLocks noGrp="1"/>
          </p:cNvGraphicFramePr>
          <p:nvPr/>
        </p:nvGraphicFramePr>
        <p:xfrm>
          <a:off x="1285875" y="2640013"/>
          <a:ext cx="5000625" cy="2986408"/>
        </p:xfrm>
        <a:graphic>
          <a:graphicData uri="http://schemas.openxmlformats.org/drawingml/2006/table">
            <a:tbl>
              <a:tblPr/>
              <a:tblGrid>
                <a:gridCol w="1758950"/>
                <a:gridCol w="3241675"/>
              </a:tblGrid>
              <a:tr h="18097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CARACTERISTICAS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PROVEEDOR: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AIPROMADES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FACTURA: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COMODATO 4974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VEHICULO: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CAMION 3TLS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FECHA ADQUISICION: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12/01/2012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COSTO: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MARCA: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DODGE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MODELO: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RAM</a:t>
                      </a:r>
                      <a:r>
                        <a:rPr lang="es-MX" sz="900" baseline="0" dirty="0" smtClean="0">
                          <a:latin typeface="Arial" pitchFamily="34" charset="0"/>
                          <a:cs typeface="Arial" pitchFamily="34" charset="0"/>
                        </a:rPr>
                        <a:t> 4000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AÑO: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2012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SERIE: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3C7WDAJT1CG143393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COLOR: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BLANCO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050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PLACAS: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JS66299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NO. ECONOMICO: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74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CLAVE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ASKB93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ASIGNADO: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SERVICIOS PUBLICOS/ASEO PUBLICO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AVALUO: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OBSERVACIONES: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 BUEN ESTADO</a:t>
                      </a: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7401" name="2 Imagen" descr="escudo de jamay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5844" name="Group 68"/>
          <p:cNvGraphicFramePr>
            <a:graphicFrameLocks noGrp="1"/>
          </p:cNvGraphicFramePr>
          <p:nvPr/>
        </p:nvGraphicFramePr>
        <p:xfrm>
          <a:off x="1285875" y="1789113"/>
          <a:ext cx="4929188" cy="496889"/>
        </p:xfrm>
        <a:graphic>
          <a:graphicData uri="http://schemas.openxmlformats.org/drawingml/2006/table">
            <a:tbl>
              <a:tblPr/>
              <a:tblGrid>
                <a:gridCol w="3157538"/>
                <a:gridCol w="1771650"/>
              </a:tblGrid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MUNICIPIO:    </a:t>
                      </a: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</a:t>
                      </a:r>
                      <a:r>
                        <a:rPr kumimoji="0" lang="es-MX" sz="9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Jamay, Jalisco.</a:t>
                      </a:r>
                      <a:endParaRPr kumimoji="0" lang="es-MX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DEPENDENCIA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986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GENERO:  </a:t>
                      </a:r>
                      <a:r>
                        <a:rPr kumimoji="0" lang="es-MX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</a:t>
                      </a:r>
                      <a:r>
                        <a:rPr kumimoji="0" lang="es-MX" sz="9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Bienes muebles</a:t>
                      </a:r>
                      <a:endParaRPr kumimoji="0" lang="es-MX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4" name="23 Imagen" descr="G:\DCIM\103D3100\DSC_0147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784" y="5724128"/>
            <a:ext cx="2088232" cy="1584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24 Imagen" descr="G:\DCIM\103D3100\DSC_0146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056" y="5724128"/>
            <a:ext cx="2165465" cy="1584176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19 CuadroTexto"/>
          <p:cNvSpPr txBox="1">
            <a:spLocks noChangeArrowheads="1"/>
          </p:cNvSpPr>
          <p:nvPr/>
        </p:nvSpPr>
        <p:spPr bwMode="auto">
          <a:xfrm>
            <a:off x="44624" y="7956376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 García Munguía</a:t>
            </a:r>
            <a:endParaRPr lang="es-MX" sz="900" b="1" dirty="0"/>
          </a:p>
        </p:txBody>
      </p:sp>
      <p:sp>
        <p:nvSpPr>
          <p:cNvPr id="29" name="19 CuadroTexto"/>
          <p:cNvSpPr txBox="1">
            <a:spLocks noChangeArrowheads="1"/>
          </p:cNvSpPr>
          <p:nvPr/>
        </p:nvSpPr>
        <p:spPr bwMode="auto">
          <a:xfrm>
            <a:off x="4317826" y="7948116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pic>
        <p:nvPicPr>
          <p:cNvPr id="22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3" name="22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3" name="19 CuadroTexto"/>
          <p:cNvSpPr txBox="1">
            <a:spLocks noChangeArrowheads="1"/>
          </p:cNvSpPr>
          <p:nvPr/>
        </p:nvSpPr>
        <p:spPr bwMode="auto">
          <a:xfrm>
            <a:off x="2060848" y="7952601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Aseo Público</a:t>
            </a:r>
          </a:p>
          <a:p>
            <a:pPr algn="ctr"/>
            <a:r>
              <a:rPr lang="es-MX" sz="900" b="1" dirty="0" smtClean="0"/>
              <a:t>C.  José de Jesús Zaragoza Muñiz                                           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778" name="Group 2"/>
          <p:cNvGraphicFramePr>
            <a:graphicFrameLocks noGrp="1"/>
          </p:cNvGraphicFramePr>
          <p:nvPr/>
        </p:nvGraphicFramePr>
        <p:xfrm>
          <a:off x="1285875" y="2640013"/>
          <a:ext cx="5000625" cy="2986408"/>
        </p:xfrm>
        <a:graphic>
          <a:graphicData uri="http://schemas.openxmlformats.org/drawingml/2006/table">
            <a:tbl>
              <a:tblPr/>
              <a:tblGrid>
                <a:gridCol w="1758950"/>
                <a:gridCol w="3241675"/>
              </a:tblGrid>
              <a:tr h="18097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CARACTERISTICAS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PROVEEDOR: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GRUAS NUÑO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FACTURA: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VEHICULO: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PICK UP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FECHA ADQUISICION: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COSTO: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DONACION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MARCA: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FORD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MODELO: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F.250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AÑO: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2003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SERIE: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3FTEF17W83MB32364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COLOR: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NEGRO CON ROJO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050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PLACAS: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SP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NO. ECONOMICO: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75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CLAVE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PCCB01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ASIGNADO: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PROTECCION CIVIL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AVALUO: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OBSERVACIONES: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7401" name="2 Imagen" descr="escudo de jamay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5844" name="Group 68"/>
          <p:cNvGraphicFramePr>
            <a:graphicFrameLocks noGrp="1"/>
          </p:cNvGraphicFramePr>
          <p:nvPr/>
        </p:nvGraphicFramePr>
        <p:xfrm>
          <a:off x="1285875" y="1789113"/>
          <a:ext cx="4929188" cy="496889"/>
        </p:xfrm>
        <a:graphic>
          <a:graphicData uri="http://schemas.openxmlformats.org/drawingml/2006/table">
            <a:tbl>
              <a:tblPr/>
              <a:tblGrid>
                <a:gridCol w="3157538"/>
                <a:gridCol w="1771650"/>
              </a:tblGrid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MUNICIPIO:    </a:t>
                      </a: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</a:t>
                      </a:r>
                      <a:r>
                        <a:rPr kumimoji="0" lang="es-MX" sz="9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Jamay, Jalisco.</a:t>
                      </a:r>
                      <a:endParaRPr kumimoji="0" lang="es-MX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DEPENDENCIA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986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GENERO:  </a:t>
                      </a:r>
                      <a:r>
                        <a:rPr kumimoji="0" lang="es-MX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</a:t>
                      </a:r>
                      <a:r>
                        <a:rPr kumimoji="0" lang="es-MX" sz="9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Bienes muebles</a:t>
                      </a:r>
                      <a:endParaRPr kumimoji="0" lang="es-MX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7409" name="17 Imagen" descr="C:\Documents and Settings\Administrador\Escritorio\100OLYMP\P5110017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571612" y="5736098"/>
            <a:ext cx="2000264" cy="150019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57410" name="18 Imagen" descr="C:\Documents and Settings\Administrador\Escritorio\100OLYMP\P5110016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4143380" y="5748788"/>
            <a:ext cx="1983345" cy="148750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7" name="19 CuadroTexto"/>
          <p:cNvSpPr txBox="1">
            <a:spLocks noChangeArrowheads="1"/>
          </p:cNvSpPr>
          <p:nvPr/>
        </p:nvSpPr>
        <p:spPr bwMode="auto">
          <a:xfrm>
            <a:off x="44624" y="7884368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 García Munguía</a:t>
            </a:r>
            <a:endParaRPr lang="es-MX" sz="900" b="1" dirty="0"/>
          </a:p>
        </p:txBody>
      </p:sp>
      <p:sp>
        <p:nvSpPr>
          <p:cNvPr id="28" name="19 CuadroTexto"/>
          <p:cNvSpPr txBox="1">
            <a:spLocks noChangeArrowheads="1"/>
          </p:cNvSpPr>
          <p:nvPr/>
        </p:nvSpPr>
        <p:spPr bwMode="auto">
          <a:xfrm>
            <a:off x="4317826" y="7876108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pic>
        <p:nvPicPr>
          <p:cNvPr id="23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6" name="25 Tabla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09434147"/>
              </p:ext>
            </p:extLst>
          </p:nvPr>
        </p:nvGraphicFramePr>
        <p:xfrm>
          <a:off x="2714625" y="323528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3" name="19 CuadroTexto"/>
          <p:cNvSpPr txBox="1">
            <a:spLocks noChangeArrowheads="1"/>
          </p:cNvSpPr>
          <p:nvPr/>
        </p:nvSpPr>
        <p:spPr bwMode="auto">
          <a:xfrm>
            <a:off x="2060848" y="7808585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Protección Civil                         </a:t>
            </a:r>
          </a:p>
          <a:p>
            <a:pPr algn="ctr"/>
            <a:r>
              <a:rPr lang="es-MX" sz="900" b="1" dirty="0" smtClean="0"/>
              <a:t> C. José Navarro Castellanos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778" name="Group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33861635"/>
              </p:ext>
            </p:extLst>
          </p:nvPr>
        </p:nvGraphicFramePr>
        <p:xfrm>
          <a:off x="1285875" y="2640013"/>
          <a:ext cx="5000625" cy="2986408"/>
        </p:xfrm>
        <a:graphic>
          <a:graphicData uri="http://schemas.openxmlformats.org/drawingml/2006/table">
            <a:tbl>
              <a:tblPr/>
              <a:tblGrid>
                <a:gridCol w="1758950"/>
                <a:gridCol w="3241675"/>
              </a:tblGrid>
              <a:tr h="18097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CARACTERISTICAS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PROVEEDOR: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b="0" i="0" u="none" strike="noStrike" dirty="0" smtClean="0">
                        <a:latin typeface="Arial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FACTURA: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VEHICULO: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AMBULANCIA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FECHA ADQUISICION: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31/10/</a:t>
                      </a:r>
                      <a:r>
                        <a:rPr lang="es-MX" sz="900" baseline="0" dirty="0" smtClean="0"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COSTO: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COMODATO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MARCA: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FORD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MODELO: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ECONOLINE</a:t>
                      </a:r>
                      <a:r>
                        <a:rPr lang="es-MX" sz="900" baseline="0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F.150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AÑO: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2012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SERIE: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1FTNE1EWOCDA02824</a:t>
                      </a:r>
                      <a:endParaRPr lang="es-MX" sz="9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COLOR: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BLANCO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050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PLACAS: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JHZ-29-86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NO. ECONOMICO: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76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CLAVE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PCFB09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ASIGNADO: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PROTECCION CIVIL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AVALUO: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OBSERVACIONES: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 BUEN ESTADO</a:t>
                      </a: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7401" name="2 Imagen" descr="escudo de jamay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5844" name="Group 68"/>
          <p:cNvGraphicFramePr>
            <a:graphicFrameLocks noGrp="1"/>
          </p:cNvGraphicFramePr>
          <p:nvPr/>
        </p:nvGraphicFramePr>
        <p:xfrm>
          <a:off x="1285875" y="1789113"/>
          <a:ext cx="4929188" cy="496889"/>
        </p:xfrm>
        <a:graphic>
          <a:graphicData uri="http://schemas.openxmlformats.org/drawingml/2006/table">
            <a:tbl>
              <a:tblPr/>
              <a:tblGrid>
                <a:gridCol w="3157538"/>
                <a:gridCol w="1771650"/>
              </a:tblGrid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MUNICIPIO:    </a:t>
                      </a: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</a:t>
                      </a:r>
                      <a:r>
                        <a:rPr kumimoji="0" lang="es-MX" sz="9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Jamay, Jalisco.</a:t>
                      </a:r>
                      <a:endParaRPr kumimoji="0" lang="es-MX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DEPENDENCIA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986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GENERO:  </a:t>
                      </a:r>
                      <a:r>
                        <a:rPr kumimoji="0" lang="es-MX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</a:t>
                      </a:r>
                      <a:r>
                        <a:rPr kumimoji="0" lang="es-MX" sz="9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Bienes muebles</a:t>
                      </a:r>
                      <a:endParaRPr kumimoji="0" lang="es-MX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5" name="24 Imagen" descr="G:\DCIM\103D3100\DSC_0106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784" y="5724770"/>
            <a:ext cx="2088232" cy="1511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26 Imagen" descr="G:\DCIM\103D3100\DSC_0105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9839" y="5724770"/>
            <a:ext cx="2165465" cy="1511526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19 CuadroTexto"/>
          <p:cNvSpPr txBox="1">
            <a:spLocks noChangeArrowheads="1"/>
          </p:cNvSpPr>
          <p:nvPr/>
        </p:nvSpPr>
        <p:spPr bwMode="auto">
          <a:xfrm>
            <a:off x="44624" y="7884368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 García Munguía</a:t>
            </a:r>
            <a:endParaRPr lang="es-MX" sz="900" b="1" dirty="0"/>
          </a:p>
        </p:txBody>
      </p:sp>
      <p:sp>
        <p:nvSpPr>
          <p:cNvPr id="30" name="19 CuadroTexto"/>
          <p:cNvSpPr txBox="1">
            <a:spLocks noChangeArrowheads="1"/>
          </p:cNvSpPr>
          <p:nvPr/>
        </p:nvSpPr>
        <p:spPr bwMode="auto">
          <a:xfrm>
            <a:off x="4317826" y="7876108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pic>
        <p:nvPicPr>
          <p:cNvPr id="23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4" name="23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3" name="19 CuadroTexto"/>
          <p:cNvSpPr txBox="1">
            <a:spLocks noChangeArrowheads="1"/>
          </p:cNvSpPr>
          <p:nvPr/>
        </p:nvSpPr>
        <p:spPr bwMode="auto">
          <a:xfrm>
            <a:off x="2060848" y="7808585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Protección Civil                         </a:t>
            </a:r>
          </a:p>
          <a:p>
            <a:pPr algn="ctr"/>
            <a:r>
              <a:rPr lang="es-MX" sz="900" b="1" dirty="0" smtClean="0"/>
              <a:t> C. José Navarro Castellanos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2"/>
          <p:cNvGraphicFramePr>
            <a:graphicFrameLocks noGrp="1"/>
          </p:cNvGraphicFramePr>
          <p:nvPr/>
        </p:nvGraphicFramePr>
        <p:xfrm>
          <a:off x="1285875" y="2640013"/>
          <a:ext cx="5000625" cy="2986408"/>
        </p:xfrm>
        <a:graphic>
          <a:graphicData uri="http://schemas.openxmlformats.org/drawingml/2006/table">
            <a:tbl>
              <a:tblPr/>
              <a:tblGrid>
                <a:gridCol w="1758950"/>
                <a:gridCol w="3241675"/>
              </a:tblGrid>
              <a:tr h="18097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CARACTERISTICAS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PROVEEDOR: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FACTURA: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VEHICULO: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AUTOMOVIL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FECHA ADQUISICION: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28/09/2012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COSTO: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$140,900.00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MARCA: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CHEVROLET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MODELO: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AVEO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AÑO: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2013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SERIE: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3G1TA5AF4DL126583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COLOR: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BLANCO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050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PLACAS: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JJV2334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NO. ECONOMICO: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77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CLAVE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SGNB13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ASIGNADO: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OFICIALIA MAYOR</a:t>
                      </a: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AVALUO: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OBSERVACIONES: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 BUEN ESTADO</a:t>
                      </a: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5" name="2 Imagen" descr="escudo de jama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6" name="Group 68"/>
          <p:cNvGraphicFramePr>
            <a:graphicFrameLocks noGrp="1"/>
          </p:cNvGraphicFramePr>
          <p:nvPr/>
        </p:nvGraphicFramePr>
        <p:xfrm>
          <a:off x="1285875" y="1789113"/>
          <a:ext cx="4929188" cy="496889"/>
        </p:xfrm>
        <a:graphic>
          <a:graphicData uri="http://schemas.openxmlformats.org/drawingml/2006/table">
            <a:tbl>
              <a:tblPr/>
              <a:tblGrid>
                <a:gridCol w="3157538"/>
                <a:gridCol w="1771650"/>
              </a:tblGrid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MUNICIPIO:    </a:t>
                      </a: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</a:t>
                      </a:r>
                      <a:r>
                        <a:rPr kumimoji="0" lang="es-MX" sz="9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Jamay, Jalisco.</a:t>
                      </a:r>
                      <a:endParaRPr kumimoji="0" lang="es-MX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DEPENDENCIA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986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GENERO:  </a:t>
                      </a:r>
                      <a:r>
                        <a:rPr kumimoji="0" lang="es-MX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</a:t>
                      </a:r>
                      <a:r>
                        <a:rPr kumimoji="0" lang="es-MX" sz="9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Bienes muebles</a:t>
                      </a:r>
                      <a:endParaRPr kumimoji="0" lang="es-MX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0" name="19 CuadroTexto"/>
          <p:cNvSpPr txBox="1">
            <a:spLocks noChangeArrowheads="1"/>
          </p:cNvSpPr>
          <p:nvPr/>
        </p:nvSpPr>
        <p:spPr bwMode="auto">
          <a:xfrm>
            <a:off x="4317826" y="7812360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pic>
        <p:nvPicPr>
          <p:cNvPr id="21" name="20 Imagen" descr="G:\DCIM\103D3100\DSC_0011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785" y="5724128"/>
            <a:ext cx="2160239" cy="1440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21 Imagen" descr="G:\DCIM\103D3100\DSC_0009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064" y="5724128"/>
            <a:ext cx="2088232" cy="144016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19 CuadroTexto"/>
          <p:cNvSpPr txBox="1">
            <a:spLocks noChangeArrowheads="1"/>
          </p:cNvSpPr>
          <p:nvPr/>
        </p:nvSpPr>
        <p:spPr bwMode="auto">
          <a:xfrm>
            <a:off x="44624" y="7812360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 García Munguía</a:t>
            </a:r>
            <a:endParaRPr lang="es-MX" sz="900" b="1" dirty="0"/>
          </a:p>
        </p:txBody>
      </p:sp>
      <p:pic>
        <p:nvPicPr>
          <p:cNvPr id="24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5" name="24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3" name="19 CuadroTexto"/>
          <p:cNvSpPr txBox="1">
            <a:spLocks noChangeArrowheads="1"/>
          </p:cNvSpPr>
          <p:nvPr/>
        </p:nvSpPr>
        <p:spPr bwMode="auto">
          <a:xfrm>
            <a:off x="2132856" y="7740352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Oficialía Mayor                                           ING. Juan  García Munguía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7" name="16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2"/>
          <p:cNvGraphicFramePr>
            <a:graphicFrameLocks noGrp="1"/>
          </p:cNvGraphicFramePr>
          <p:nvPr/>
        </p:nvGraphicFramePr>
        <p:xfrm>
          <a:off x="1285875" y="2640013"/>
          <a:ext cx="5000625" cy="2986408"/>
        </p:xfrm>
        <a:graphic>
          <a:graphicData uri="http://schemas.openxmlformats.org/drawingml/2006/table">
            <a:tbl>
              <a:tblPr/>
              <a:tblGrid>
                <a:gridCol w="1758950"/>
                <a:gridCol w="3241675"/>
              </a:tblGrid>
              <a:tr h="18097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CARACTERISTICAS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PROVEEDOR: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FACTURA: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VEHICULO: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AUTOMOVIL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FECHA ADQUISICION: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28/09/2012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COSTO: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$140,900.00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MARCA: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CHEVROLET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MODELO: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AVEO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AÑO: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2013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SERIE: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3G1TA5AF2DL126646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COLOR: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BLANCO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050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PLACAS: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JJV2333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NO. ECONOMICO: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78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CLAVE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SGNB1301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ASIGNADO: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SEGURIDAD PUBLICA</a:t>
                      </a: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AVALUO: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OBSERVACIONES: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 BUEN ESTADO</a:t>
                      </a: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5" name="2 Imagen" descr="escudo de jamay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6" name="Group 68"/>
          <p:cNvGraphicFramePr>
            <a:graphicFrameLocks noGrp="1"/>
          </p:cNvGraphicFramePr>
          <p:nvPr/>
        </p:nvGraphicFramePr>
        <p:xfrm>
          <a:off x="1285875" y="1789113"/>
          <a:ext cx="4929188" cy="496889"/>
        </p:xfrm>
        <a:graphic>
          <a:graphicData uri="http://schemas.openxmlformats.org/drawingml/2006/table">
            <a:tbl>
              <a:tblPr/>
              <a:tblGrid>
                <a:gridCol w="3157538"/>
                <a:gridCol w="1771650"/>
              </a:tblGrid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MUNICIPIO:    </a:t>
                      </a: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</a:t>
                      </a:r>
                      <a:r>
                        <a:rPr kumimoji="0" lang="es-MX" sz="9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Jamay, Jalisco.</a:t>
                      </a:r>
                      <a:endParaRPr kumimoji="0" lang="es-MX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DEPENDENCIA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986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GENERO:  </a:t>
                      </a:r>
                      <a:r>
                        <a:rPr kumimoji="0" lang="es-MX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</a:t>
                      </a:r>
                      <a:r>
                        <a:rPr kumimoji="0" lang="es-MX" sz="9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Bienes muebles</a:t>
                      </a:r>
                      <a:endParaRPr kumimoji="0" lang="es-MX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" name="17 CuadroTexto"/>
          <p:cNvSpPr txBox="1">
            <a:spLocks noChangeArrowheads="1"/>
          </p:cNvSpPr>
          <p:nvPr/>
        </p:nvSpPr>
        <p:spPr bwMode="auto">
          <a:xfrm>
            <a:off x="4317826" y="7740352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21" name="19 CuadroTexto"/>
          <p:cNvSpPr txBox="1">
            <a:spLocks noChangeArrowheads="1"/>
          </p:cNvSpPr>
          <p:nvPr/>
        </p:nvSpPr>
        <p:spPr bwMode="auto">
          <a:xfrm>
            <a:off x="69354" y="7740352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 García Munguía</a:t>
            </a:r>
            <a:endParaRPr lang="es-MX" sz="900" b="1" dirty="0"/>
          </a:p>
        </p:txBody>
      </p:sp>
      <p:sp>
        <p:nvSpPr>
          <p:cNvPr id="20" name="19 Rectángulo"/>
          <p:cNvSpPr/>
          <p:nvPr/>
        </p:nvSpPr>
        <p:spPr>
          <a:xfrm rot="19959350">
            <a:off x="1023129" y="5663061"/>
            <a:ext cx="493778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Siniestro</a:t>
            </a:r>
            <a:endParaRPr lang="es-ES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2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3" name="22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" name="19 CuadroTexto"/>
          <p:cNvSpPr txBox="1">
            <a:spLocks noChangeArrowheads="1"/>
          </p:cNvSpPr>
          <p:nvPr/>
        </p:nvSpPr>
        <p:spPr bwMode="auto">
          <a:xfrm>
            <a:off x="2060848" y="7736577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Seguridad Publica                         </a:t>
            </a:r>
          </a:p>
          <a:p>
            <a:pPr algn="ctr"/>
            <a:r>
              <a:rPr lang="es-MX" sz="900" b="1" dirty="0" smtClean="0"/>
              <a:t> C. Miguel Ángel Barrientos Domínguez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4" name="13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2"/>
          <p:cNvGraphicFramePr>
            <a:graphicFrameLocks noGrp="1"/>
          </p:cNvGraphicFramePr>
          <p:nvPr/>
        </p:nvGraphicFramePr>
        <p:xfrm>
          <a:off x="1285875" y="2640013"/>
          <a:ext cx="5000625" cy="2986408"/>
        </p:xfrm>
        <a:graphic>
          <a:graphicData uri="http://schemas.openxmlformats.org/drawingml/2006/table">
            <a:tbl>
              <a:tblPr/>
              <a:tblGrid>
                <a:gridCol w="1758950"/>
                <a:gridCol w="3241675"/>
              </a:tblGrid>
              <a:tr h="18097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CARACTERISTICAS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PROVEEDOR: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DAOSA MOTORS, S.A. DE C.V.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FACTURA: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E831</a:t>
                      </a: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VEHICULO: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AUTOMOVIL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FECHA ADQUISICION: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28/09/2012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COSTO: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$123,</a:t>
                      </a:r>
                      <a:r>
                        <a:rPr lang="es-MX" sz="900" baseline="0" dirty="0" smtClean="0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00.00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MARCA: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NISSAN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MODELO: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TSURU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AÑO: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2013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SERIE: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3N1EB31S5DK322202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COLOR: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BLANCO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050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PLACAS: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JJV2332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NO. ECONOMICO: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80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CLAVE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SGNB1303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ASIGNADO: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SEGURIDAD PUBLICA</a:t>
                      </a: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AVALUO: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OBSERVACIONES: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 BUEN ESTADO</a:t>
                      </a: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5" name="2 Imagen" descr="escudo de jamay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6" name="Group 68"/>
          <p:cNvGraphicFramePr>
            <a:graphicFrameLocks noGrp="1"/>
          </p:cNvGraphicFramePr>
          <p:nvPr/>
        </p:nvGraphicFramePr>
        <p:xfrm>
          <a:off x="1285875" y="1789113"/>
          <a:ext cx="4929188" cy="496889"/>
        </p:xfrm>
        <a:graphic>
          <a:graphicData uri="http://schemas.openxmlformats.org/drawingml/2006/table">
            <a:tbl>
              <a:tblPr/>
              <a:tblGrid>
                <a:gridCol w="3157538"/>
                <a:gridCol w="1771650"/>
              </a:tblGrid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MUNICIPIO:    </a:t>
                      </a: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</a:t>
                      </a:r>
                      <a:r>
                        <a:rPr kumimoji="0" lang="es-MX" sz="9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Jamay, Jalisco.</a:t>
                      </a:r>
                      <a:endParaRPr kumimoji="0" lang="es-MX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DEPENDENCIA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986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GENERO:  </a:t>
                      </a:r>
                      <a:r>
                        <a:rPr kumimoji="0" lang="es-MX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</a:t>
                      </a:r>
                      <a:r>
                        <a:rPr kumimoji="0" lang="es-MX" sz="9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Bienes muebles</a:t>
                      </a:r>
                      <a:endParaRPr kumimoji="0" lang="es-MX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" name="17 CuadroTexto"/>
          <p:cNvSpPr txBox="1">
            <a:spLocks noChangeArrowheads="1"/>
          </p:cNvSpPr>
          <p:nvPr/>
        </p:nvSpPr>
        <p:spPr bwMode="auto">
          <a:xfrm>
            <a:off x="4293096" y="7668344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19" name="19 CuadroTexto"/>
          <p:cNvSpPr txBox="1">
            <a:spLocks noChangeArrowheads="1"/>
          </p:cNvSpPr>
          <p:nvPr/>
        </p:nvSpPr>
        <p:spPr bwMode="auto">
          <a:xfrm>
            <a:off x="69354" y="7668344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 García Munguía</a:t>
            </a:r>
            <a:endParaRPr lang="es-MX" sz="9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386" y="5702771"/>
            <a:ext cx="1980606" cy="1101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4707" y="5690663"/>
            <a:ext cx="2128589" cy="1113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3" name="22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3" name="19 CuadroTexto"/>
          <p:cNvSpPr txBox="1">
            <a:spLocks noChangeArrowheads="1"/>
          </p:cNvSpPr>
          <p:nvPr/>
        </p:nvSpPr>
        <p:spPr bwMode="auto">
          <a:xfrm>
            <a:off x="2060848" y="7596336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Seguridad Publica                         </a:t>
            </a:r>
          </a:p>
          <a:p>
            <a:pPr algn="ctr"/>
            <a:r>
              <a:rPr lang="es-MX" sz="900" b="1" dirty="0" smtClean="0"/>
              <a:t> C. Miguel Ángel Barrientos Domínguez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7" name="16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2"/>
          <p:cNvGraphicFramePr>
            <a:graphicFrameLocks noGrp="1"/>
          </p:cNvGraphicFramePr>
          <p:nvPr/>
        </p:nvGraphicFramePr>
        <p:xfrm>
          <a:off x="1285875" y="2640013"/>
          <a:ext cx="5000625" cy="2986408"/>
        </p:xfrm>
        <a:graphic>
          <a:graphicData uri="http://schemas.openxmlformats.org/drawingml/2006/table">
            <a:tbl>
              <a:tblPr/>
              <a:tblGrid>
                <a:gridCol w="1758950"/>
                <a:gridCol w="3241675"/>
              </a:tblGrid>
              <a:tr h="18097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CARACTERISTICAS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PROVEEDOR: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FACTURA: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VEHICULO: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AUTOMOVIL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FECHA ADQUISICION: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28/09/2012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COSTO: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$140,900.00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MARCA: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CHEVROLET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MODELO: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AVEO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AÑO: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2013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SERIE: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3G1TA5AF8DL126229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COLOR: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BLANCO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050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PLACAS: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JJV2335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NO. ECONOMICO: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79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CLAVE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ASIGNADO: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SEGURIDAD PUBLICA</a:t>
                      </a: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AVALUO: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OBSERVACIONES: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 BUEN ESTADO</a:t>
                      </a: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5" name="2 Imagen" descr="escudo de jama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6" name="Group 68"/>
          <p:cNvGraphicFramePr>
            <a:graphicFrameLocks noGrp="1"/>
          </p:cNvGraphicFramePr>
          <p:nvPr/>
        </p:nvGraphicFramePr>
        <p:xfrm>
          <a:off x="1285875" y="1789113"/>
          <a:ext cx="4929188" cy="496889"/>
        </p:xfrm>
        <a:graphic>
          <a:graphicData uri="http://schemas.openxmlformats.org/drawingml/2006/table">
            <a:tbl>
              <a:tblPr/>
              <a:tblGrid>
                <a:gridCol w="3157538"/>
                <a:gridCol w="1771650"/>
              </a:tblGrid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MUNICIPIO:    </a:t>
                      </a: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</a:t>
                      </a:r>
                      <a:r>
                        <a:rPr kumimoji="0" lang="es-MX" sz="9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Jamay, Jalisco.</a:t>
                      </a:r>
                      <a:endParaRPr kumimoji="0" lang="es-MX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DEPENDENCIA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986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GENERO:  </a:t>
                      </a:r>
                      <a:r>
                        <a:rPr kumimoji="0" lang="es-MX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</a:t>
                      </a:r>
                      <a:r>
                        <a:rPr kumimoji="0" lang="es-MX" sz="9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Bienes muebles</a:t>
                      </a:r>
                      <a:endParaRPr kumimoji="0" lang="es-MX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" name="17 CuadroTexto"/>
          <p:cNvSpPr txBox="1">
            <a:spLocks noChangeArrowheads="1"/>
          </p:cNvSpPr>
          <p:nvPr/>
        </p:nvSpPr>
        <p:spPr bwMode="auto">
          <a:xfrm>
            <a:off x="4317826" y="7812360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pic>
        <p:nvPicPr>
          <p:cNvPr id="19" name="18 Imagen" descr="G:\DCIM\103D3100\DSC_0028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784" y="5724129"/>
            <a:ext cx="2088232" cy="1440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19 Imagen" descr="G:\DCIM\103D3100\DSC_0030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056" y="5724128"/>
            <a:ext cx="2165465" cy="144016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19 CuadroTexto"/>
          <p:cNvSpPr txBox="1">
            <a:spLocks noChangeArrowheads="1"/>
          </p:cNvSpPr>
          <p:nvPr/>
        </p:nvSpPr>
        <p:spPr bwMode="auto">
          <a:xfrm>
            <a:off x="44624" y="7884368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 García Munguía</a:t>
            </a:r>
            <a:endParaRPr lang="es-MX" sz="900" b="1" dirty="0"/>
          </a:p>
        </p:txBody>
      </p:sp>
      <p:pic>
        <p:nvPicPr>
          <p:cNvPr id="22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3" name="22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3" name="19 CuadroTexto"/>
          <p:cNvSpPr txBox="1">
            <a:spLocks noChangeArrowheads="1"/>
          </p:cNvSpPr>
          <p:nvPr/>
        </p:nvSpPr>
        <p:spPr bwMode="auto">
          <a:xfrm>
            <a:off x="2060848" y="7812360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Seguridad Publica                         </a:t>
            </a:r>
          </a:p>
          <a:p>
            <a:pPr algn="ctr"/>
            <a:r>
              <a:rPr lang="es-MX" sz="900" b="1" dirty="0" smtClean="0"/>
              <a:t> C. Miguel Ángel Barrientos Domínguez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7" name="16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2"/>
          <p:cNvGraphicFramePr>
            <a:graphicFrameLocks noGrp="1"/>
          </p:cNvGraphicFramePr>
          <p:nvPr/>
        </p:nvGraphicFramePr>
        <p:xfrm>
          <a:off x="1285875" y="2640013"/>
          <a:ext cx="5000625" cy="2936428"/>
        </p:xfrm>
        <a:graphic>
          <a:graphicData uri="http://schemas.openxmlformats.org/drawingml/2006/table">
            <a:tbl>
              <a:tblPr/>
              <a:tblGrid>
                <a:gridCol w="1758950"/>
                <a:gridCol w="3241675"/>
              </a:tblGrid>
              <a:tr h="18097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CARACTERISTICAS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PROVEEDOR: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FACTURA: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VEHICULO: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PICK UP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FECHA ADQUISICION: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COSTO: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MARCA: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TOYOTA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MODELO: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TACOMA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AÑO: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2013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SERIE: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3IMJU4GNXDM139489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COLOR: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BLANCO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52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PLACAS: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JR90454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NO. ECONOMICO: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86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CLAVE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SGTB13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ASIGNADO: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SEGURIDAD PUBLICA</a:t>
                      </a: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AVALUO: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OBSERVACIONES: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 BUEN ESTADO</a:t>
                      </a: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5" name="2 Imagen" descr="escudo de jama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6" name="Group 68"/>
          <p:cNvGraphicFramePr>
            <a:graphicFrameLocks noGrp="1"/>
          </p:cNvGraphicFramePr>
          <p:nvPr/>
        </p:nvGraphicFramePr>
        <p:xfrm>
          <a:off x="1285875" y="1789113"/>
          <a:ext cx="4929188" cy="496889"/>
        </p:xfrm>
        <a:graphic>
          <a:graphicData uri="http://schemas.openxmlformats.org/drawingml/2006/table">
            <a:tbl>
              <a:tblPr/>
              <a:tblGrid>
                <a:gridCol w="3157538"/>
                <a:gridCol w="1771650"/>
              </a:tblGrid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MUNICIPIO:    </a:t>
                      </a: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</a:t>
                      </a:r>
                      <a:r>
                        <a:rPr kumimoji="0" lang="es-MX" sz="9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Jamay, Jalisco.</a:t>
                      </a:r>
                      <a:endParaRPr kumimoji="0" lang="es-MX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DEPENDENCIA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986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GENERO:  </a:t>
                      </a:r>
                      <a:r>
                        <a:rPr kumimoji="0" lang="es-MX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</a:t>
                      </a:r>
                      <a:r>
                        <a:rPr kumimoji="0" lang="es-MX" sz="9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Bienes muebles</a:t>
                      </a:r>
                      <a:endParaRPr kumimoji="0" lang="es-MX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" name="17 CuadroTexto"/>
          <p:cNvSpPr txBox="1">
            <a:spLocks noChangeArrowheads="1"/>
          </p:cNvSpPr>
          <p:nvPr/>
        </p:nvSpPr>
        <p:spPr bwMode="auto">
          <a:xfrm>
            <a:off x="4317826" y="7812360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19" name="19 CuadroTexto"/>
          <p:cNvSpPr txBox="1">
            <a:spLocks noChangeArrowheads="1"/>
          </p:cNvSpPr>
          <p:nvPr/>
        </p:nvSpPr>
        <p:spPr bwMode="auto">
          <a:xfrm>
            <a:off x="44624" y="7876108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 García Munguía</a:t>
            </a:r>
            <a:endParaRPr lang="es-MX" sz="900" b="1" dirty="0"/>
          </a:p>
        </p:txBody>
      </p:sp>
      <p:pic>
        <p:nvPicPr>
          <p:cNvPr id="20" name="19 Imagen" descr="G:\DCIM\103D3100\DSC_0006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800" y="5724128"/>
            <a:ext cx="2016224" cy="1440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20 Imagen" descr="G:\DCIM\103D3100\DSC_0007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064" y="5724128"/>
            <a:ext cx="2088232" cy="1440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3" name="22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3" name="19 CuadroTexto"/>
          <p:cNvSpPr txBox="1">
            <a:spLocks noChangeArrowheads="1"/>
          </p:cNvSpPr>
          <p:nvPr/>
        </p:nvSpPr>
        <p:spPr bwMode="auto">
          <a:xfrm>
            <a:off x="2060848" y="7812360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Seguridad Publica                         </a:t>
            </a:r>
          </a:p>
          <a:p>
            <a:pPr algn="ctr"/>
            <a:r>
              <a:rPr lang="es-MX" sz="900" b="1" dirty="0" smtClean="0"/>
              <a:t> C. Miguel Ángel Barrientos Domínguez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7" name="16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2"/>
          <p:cNvGraphicFramePr>
            <a:graphicFrameLocks noGrp="1"/>
          </p:cNvGraphicFramePr>
          <p:nvPr/>
        </p:nvGraphicFramePr>
        <p:xfrm>
          <a:off x="1285875" y="2640013"/>
          <a:ext cx="5000625" cy="2936428"/>
        </p:xfrm>
        <a:graphic>
          <a:graphicData uri="http://schemas.openxmlformats.org/drawingml/2006/table">
            <a:tbl>
              <a:tblPr/>
              <a:tblGrid>
                <a:gridCol w="1758950"/>
                <a:gridCol w="3241675"/>
              </a:tblGrid>
              <a:tr h="18097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CARACTERISTICAS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PROVEEDOR: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FACTURA: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VEHICULO: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COMBI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FECHA ADQUISICION: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COSTO: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MARCA: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NISSAN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MODELO: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URVAN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AÑO: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2012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SERIE: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JN1AE56S8CX015789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COLOR: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BLANCO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52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PLACAS: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JJM1438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NO. ECONOMICO: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90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CLAVE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PRNB13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ASIGNADO: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OFICIALIA MAYOR</a:t>
                      </a: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AVALUO: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OBSERVACIONES: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 BUEN ESTADO</a:t>
                      </a: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5" name="2 Imagen" descr="escudo de jama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6" name="Group 68"/>
          <p:cNvGraphicFramePr>
            <a:graphicFrameLocks noGrp="1"/>
          </p:cNvGraphicFramePr>
          <p:nvPr/>
        </p:nvGraphicFramePr>
        <p:xfrm>
          <a:off x="1285875" y="1789113"/>
          <a:ext cx="4929188" cy="496889"/>
        </p:xfrm>
        <a:graphic>
          <a:graphicData uri="http://schemas.openxmlformats.org/drawingml/2006/table">
            <a:tbl>
              <a:tblPr/>
              <a:tblGrid>
                <a:gridCol w="3157538"/>
                <a:gridCol w="1771650"/>
              </a:tblGrid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MUNICIPIO:    </a:t>
                      </a: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</a:t>
                      </a:r>
                      <a:r>
                        <a:rPr kumimoji="0" lang="es-MX" sz="9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Jamay, Jalisco.</a:t>
                      </a:r>
                      <a:endParaRPr kumimoji="0" lang="es-MX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DEPENDENCIA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986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GENERO:  </a:t>
                      </a:r>
                      <a:r>
                        <a:rPr kumimoji="0" lang="es-MX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</a:t>
                      </a:r>
                      <a:r>
                        <a:rPr kumimoji="0" lang="es-MX" sz="9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Bienes muebles</a:t>
                      </a:r>
                      <a:endParaRPr kumimoji="0" lang="es-MX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" name="17 CuadroTexto"/>
          <p:cNvSpPr txBox="1">
            <a:spLocks noChangeArrowheads="1"/>
          </p:cNvSpPr>
          <p:nvPr/>
        </p:nvSpPr>
        <p:spPr bwMode="auto">
          <a:xfrm>
            <a:off x="4317826" y="7884368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19" name="19 CuadroTexto"/>
          <p:cNvSpPr txBox="1">
            <a:spLocks noChangeArrowheads="1"/>
          </p:cNvSpPr>
          <p:nvPr/>
        </p:nvSpPr>
        <p:spPr bwMode="auto">
          <a:xfrm>
            <a:off x="44624" y="7956376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 García Munguía</a:t>
            </a:r>
            <a:endParaRPr lang="es-MX" sz="9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784" y="5724128"/>
            <a:ext cx="2133199" cy="149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472" y="5724128"/>
            <a:ext cx="2196824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3" name="22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3" name="19 CuadroTexto"/>
          <p:cNvSpPr txBox="1">
            <a:spLocks noChangeArrowheads="1"/>
          </p:cNvSpPr>
          <p:nvPr/>
        </p:nvSpPr>
        <p:spPr bwMode="auto">
          <a:xfrm>
            <a:off x="2132856" y="7808585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Oficialía Mayor                                           ING. Juan  García Munguía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7" name="16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13 Tabla"/>
          <p:cNvGraphicFramePr>
            <a:graphicFrameLocks noGrp="1"/>
          </p:cNvGraphicFramePr>
          <p:nvPr/>
        </p:nvGraphicFramePr>
        <p:xfrm>
          <a:off x="1285875" y="2500313"/>
          <a:ext cx="5000660" cy="3017681"/>
        </p:xfrm>
        <a:graphic>
          <a:graphicData uri="http://schemas.openxmlformats.org/drawingml/2006/table">
            <a:tbl>
              <a:tblPr/>
              <a:tblGrid>
                <a:gridCol w="1759491"/>
                <a:gridCol w="3241169"/>
              </a:tblGrid>
              <a:tr h="18088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900" b="1" i="0" u="none" strike="noStrike" dirty="0">
                          <a:latin typeface="Arial"/>
                        </a:rPr>
                        <a:t>CARACTERISTICAS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PROVEEDOR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DAOSA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MOTORS, S.A. DE C.V.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FACTURA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001497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VEHICULO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PICK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UP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FECHA 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ADQUISICION: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25/ABRIL/2001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COSTO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$123,700.00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MARCA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NISSAN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MODELO: 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ESTAQUITAS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AÑO: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2001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SERIE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3N6CD15S11K069840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COLOR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BLANCO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PLACAS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JE78091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NO. ECONOMICO: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07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CLAVE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OPNB01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ASIGNADO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OBRAS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PUBLICAS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AVALUO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881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baseline="0" dirty="0" smtClean="0">
                          <a:latin typeface="Arial"/>
                        </a:rPr>
                        <a:t>  </a:t>
                      </a:r>
                      <a:r>
                        <a:rPr lang="es-MX" sz="900" b="1" i="0" u="none" strike="noStrike" dirty="0" smtClean="0">
                          <a:latin typeface="Arial"/>
                        </a:rPr>
                        <a:t>OBSERVACIONES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baseline="0" dirty="0" smtClean="0">
                        <a:latin typeface="Arial"/>
                      </a:endParaRPr>
                    </a:p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EN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 BUEN ESTADO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6" name="35 Tabla"/>
          <p:cNvGraphicFramePr>
            <a:graphicFrameLocks noGrp="1"/>
          </p:cNvGraphicFramePr>
          <p:nvPr/>
        </p:nvGraphicFramePr>
        <p:xfrm>
          <a:off x="1285875" y="1789113"/>
          <a:ext cx="4929222" cy="496661"/>
        </p:xfrm>
        <a:graphic>
          <a:graphicData uri="http://schemas.openxmlformats.org/drawingml/2006/table">
            <a:tbl>
              <a:tblPr/>
              <a:tblGrid>
                <a:gridCol w="3157805"/>
                <a:gridCol w="1771417"/>
              </a:tblGrid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MUNICIPIO:  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Jamay, Jalisco.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DEPENDENCIA: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MX" sz="9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Obras</a:t>
                      </a:r>
                      <a:r>
                        <a:rPr lang="es-MX" sz="900" b="0" i="0" u="sng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Públicas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089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GENERO: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    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Bienes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muebles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8256" name="2 Imagen" descr="escudo de jama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19 CuadroTexto"/>
          <p:cNvSpPr txBox="1">
            <a:spLocks noChangeArrowheads="1"/>
          </p:cNvSpPr>
          <p:nvPr/>
        </p:nvSpPr>
        <p:spPr bwMode="auto">
          <a:xfrm>
            <a:off x="4293096" y="8072462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28" name="19 CuadroTexto"/>
          <p:cNvSpPr txBox="1">
            <a:spLocks noChangeArrowheads="1"/>
          </p:cNvSpPr>
          <p:nvPr/>
        </p:nvSpPr>
        <p:spPr bwMode="auto">
          <a:xfrm>
            <a:off x="44624" y="8100392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García  Munguía</a:t>
            </a:r>
            <a:endParaRPr lang="es-MX" sz="900" b="1" dirty="0"/>
          </a:p>
        </p:txBody>
      </p:sp>
      <p:sp>
        <p:nvSpPr>
          <p:cNvPr id="22" name="21 CuadroTexto"/>
          <p:cNvSpPr txBox="1"/>
          <p:nvPr/>
        </p:nvSpPr>
        <p:spPr>
          <a:xfrm>
            <a:off x="2428868" y="7715272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MX" sz="800" b="1" dirty="0" smtClean="0"/>
          </a:p>
          <a:p>
            <a:endParaRPr lang="es-ES" sz="800" dirty="0"/>
          </a:p>
        </p:txBody>
      </p:sp>
      <p:pic>
        <p:nvPicPr>
          <p:cNvPr id="25" name="24 Imagen" descr="G:\DCIM\103D3100\DSC_0135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760" y="5652120"/>
            <a:ext cx="2448272" cy="158353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32 Imagen" descr="G:\DCIM\103D3100\DSC_0136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056" y="5652120"/>
            <a:ext cx="2309481" cy="15835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11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6" name="19 CuadroTexto"/>
          <p:cNvSpPr txBox="1">
            <a:spLocks noChangeArrowheads="1"/>
          </p:cNvSpPr>
          <p:nvPr/>
        </p:nvSpPr>
        <p:spPr bwMode="auto">
          <a:xfrm>
            <a:off x="2060848" y="7952601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Obras Publicas</a:t>
            </a:r>
          </a:p>
          <a:p>
            <a:pPr algn="ctr"/>
            <a:r>
              <a:rPr lang="es-MX" sz="900" b="1" dirty="0" smtClean="0"/>
              <a:t>C. Ramiro Cortes Godínez                                            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2532423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2 Imagen" descr="escudo de jama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8" y="5857884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16 CuadroTexto"/>
          <p:cNvSpPr txBox="1"/>
          <p:nvPr/>
        </p:nvSpPr>
        <p:spPr>
          <a:xfrm>
            <a:off x="1785926" y="7358082"/>
            <a:ext cx="36433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/>
              <a:t>Municipio de Jamay, Jalisco</a:t>
            </a:r>
          </a:p>
          <a:p>
            <a:pPr algn="ctr"/>
            <a:r>
              <a:rPr lang="es-ES" b="1" dirty="0" smtClean="0"/>
              <a:t>Mayo del 2015</a:t>
            </a:r>
            <a:endParaRPr lang="es-MX" b="1" dirty="0" smtClean="0"/>
          </a:p>
          <a:p>
            <a:pPr algn="ctr"/>
            <a:endParaRPr lang="es-MX" b="1" dirty="0" smtClean="0"/>
          </a:p>
          <a:p>
            <a:pPr algn="ctr"/>
            <a:endParaRPr lang="es-ES" dirty="0"/>
          </a:p>
        </p:txBody>
      </p:sp>
      <p:pic>
        <p:nvPicPr>
          <p:cNvPr id="22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50" y="785786"/>
            <a:ext cx="3869554" cy="9286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3" name="22 Tabla"/>
          <p:cNvGraphicFramePr>
            <a:graphicFrameLocks noGrp="1"/>
          </p:cNvGraphicFramePr>
          <p:nvPr/>
        </p:nvGraphicFramePr>
        <p:xfrm>
          <a:off x="1500173" y="2428860"/>
          <a:ext cx="4357718" cy="3362117"/>
        </p:xfrm>
        <a:graphic>
          <a:graphicData uri="http://schemas.openxmlformats.org/drawingml/2006/table">
            <a:tbl>
              <a:tblPr/>
              <a:tblGrid>
                <a:gridCol w="557789"/>
                <a:gridCol w="2586740"/>
                <a:gridCol w="641456"/>
                <a:gridCol w="571733"/>
              </a:tblGrid>
              <a:tr h="970503">
                <a:tc gridSpan="4">
                  <a:txBody>
                    <a:bodyPr/>
                    <a:lstStyle/>
                    <a:p>
                      <a:pPr algn="ctr" fontAlgn="b"/>
                      <a:endParaRPr lang="es-MX" sz="1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1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1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484994">
                <a:tc>
                  <a:txBody>
                    <a:bodyPr/>
                    <a:lstStyle/>
                    <a:p>
                      <a:pPr algn="ctr" fontAlgn="b"/>
                      <a:endParaRPr lang="es-MX" sz="18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979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18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32979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18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329795">
                <a:tc>
                  <a:txBody>
                    <a:bodyPr/>
                    <a:lstStyle/>
                    <a:p>
                      <a:pPr algn="l" fontAlgn="b"/>
                      <a:endParaRPr lang="es-MX" sz="1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1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1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1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859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1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1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1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329795">
                <a:tc>
                  <a:txBody>
                    <a:bodyPr/>
                    <a:lstStyle/>
                    <a:p>
                      <a:pPr algn="l" fontAlgn="b"/>
                      <a:endParaRPr lang="es-MX" sz="1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1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1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1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2 Imagen" descr="escudo de jama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8" y="5857884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16 CuadroTexto"/>
          <p:cNvSpPr txBox="1"/>
          <p:nvPr/>
        </p:nvSpPr>
        <p:spPr>
          <a:xfrm>
            <a:off x="1785926" y="7358082"/>
            <a:ext cx="36433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/>
              <a:t>Municipio de Jamay, Jalisco</a:t>
            </a:r>
          </a:p>
          <a:p>
            <a:pPr algn="ctr"/>
            <a:r>
              <a:rPr lang="es-ES" b="1" dirty="0" smtClean="0"/>
              <a:t>Mayo de 2015</a:t>
            </a:r>
            <a:endParaRPr lang="es-MX" b="1" dirty="0" smtClean="0"/>
          </a:p>
          <a:p>
            <a:pPr algn="ctr"/>
            <a:endParaRPr lang="es-ES" dirty="0"/>
          </a:p>
        </p:txBody>
      </p:sp>
      <p:pic>
        <p:nvPicPr>
          <p:cNvPr id="22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50" y="785786"/>
            <a:ext cx="3869554" cy="9286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3" name="22 Tabla"/>
          <p:cNvGraphicFramePr>
            <a:graphicFrameLocks noGrp="1"/>
          </p:cNvGraphicFramePr>
          <p:nvPr/>
        </p:nvGraphicFramePr>
        <p:xfrm>
          <a:off x="1500173" y="2428860"/>
          <a:ext cx="4357718" cy="3362117"/>
        </p:xfrm>
        <a:graphic>
          <a:graphicData uri="http://schemas.openxmlformats.org/drawingml/2006/table">
            <a:tbl>
              <a:tblPr/>
              <a:tblGrid>
                <a:gridCol w="557789"/>
                <a:gridCol w="2586740"/>
                <a:gridCol w="641456"/>
                <a:gridCol w="571733"/>
              </a:tblGrid>
              <a:tr h="970503">
                <a:tc gridSpan="4">
                  <a:txBody>
                    <a:bodyPr/>
                    <a:lstStyle/>
                    <a:p>
                      <a:pPr algn="ctr" fontAlgn="b"/>
                      <a:endParaRPr lang="es-MX" sz="1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1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1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484994">
                <a:tc>
                  <a:txBody>
                    <a:bodyPr/>
                    <a:lstStyle/>
                    <a:p>
                      <a:pPr algn="ctr" fontAlgn="b"/>
                      <a:endParaRPr lang="es-MX" sz="18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979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18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32979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18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329795">
                <a:tc>
                  <a:txBody>
                    <a:bodyPr/>
                    <a:lstStyle/>
                    <a:p>
                      <a:pPr algn="l" fontAlgn="b"/>
                      <a:endParaRPr lang="es-MX" sz="1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1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1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1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859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1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1800" b="1" i="0" u="none" strike="noStrike" baseline="0" dirty="0" smtClean="0">
                          <a:latin typeface="Times New Roman"/>
                        </a:rPr>
                        <a:t> DE  BIENES MUEBLES</a:t>
                      </a:r>
                      <a:endParaRPr lang="es-MX" sz="1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329795">
                <a:tc>
                  <a:txBody>
                    <a:bodyPr/>
                    <a:lstStyle/>
                    <a:p>
                      <a:pPr algn="l" fontAlgn="b"/>
                      <a:endParaRPr lang="es-MX" sz="1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1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1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1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2"/>
          <p:cNvGraphicFramePr>
            <a:graphicFrameLocks noGrp="1"/>
          </p:cNvGraphicFramePr>
          <p:nvPr/>
        </p:nvGraphicFramePr>
        <p:xfrm>
          <a:off x="1285875" y="2640013"/>
          <a:ext cx="5000625" cy="2986408"/>
        </p:xfrm>
        <a:graphic>
          <a:graphicData uri="http://schemas.openxmlformats.org/drawingml/2006/table">
            <a:tbl>
              <a:tblPr/>
              <a:tblGrid>
                <a:gridCol w="1758950"/>
                <a:gridCol w="3241675"/>
              </a:tblGrid>
              <a:tr h="18097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CARACTERISTICAS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PROVEEDOR: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FACTURA: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VEHICULO: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AUTOMOVIL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FECHA ADQUISICION: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COSTO: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MARCA: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CHEVROLET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MODELO: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CHEVY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AÑO: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1999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SERIE: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3G1SF2421XS108816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COLOR: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BLANCO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050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PLACAS: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JHY1361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NO. ECONOMICO: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89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CLAVE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PRCB99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ASIGNADO: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OFICIALIA  MAYOR</a:t>
                      </a: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AVALUO: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OBSERVACIONES: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 BUEN ESTADO</a:t>
                      </a: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" name="2 Imagen" descr="escudo de jama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Group 68"/>
          <p:cNvGraphicFramePr>
            <a:graphicFrameLocks noGrp="1"/>
          </p:cNvGraphicFramePr>
          <p:nvPr/>
        </p:nvGraphicFramePr>
        <p:xfrm>
          <a:off x="1285875" y="1789113"/>
          <a:ext cx="4929188" cy="496889"/>
        </p:xfrm>
        <a:graphic>
          <a:graphicData uri="http://schemas.openxmlformats.org/drawingml/2006/table">
            <a:tbl>
              <a:tblPr/>
              <a:tblGrid>
                <a:gridCol w="3157538"/>
                <a:gridCol w="1771650"/>
              </a:tblGrid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MUNICIPIO:    </a:t>
                      </a: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</a:t>
                      </a:r>
                      <a:r>
                        <a:rPr kumimoji="0" lang="es-MX" sz="9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Jamay, Jalisco.</a:t>
                      </a:r>
                      <a:endParaRPr kumimoji="0" lang="es-MX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DEPENDENCIA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986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GENERO:  </a:t>
                      </a:r>
                      <a:r>
                        <a:rPr kumimoji="0" lang="es-MX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</a:t>
                      </a:r>
                      <a:r>
                        <a:rPr kumimoji="0" lang="es-MX" sz="9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Bienes muebles</a:t>
                      </a:r>
                      <a:endParaRPr kumimoji="0" lang="es-MX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7" name="6 Imagen" descr="G:\DCIM\103D3100\DSC_0171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784" y="5724128"/>
            <a:ext cx="2232248" cy="1440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7 Imagen" descr="G:\DCIM\103D3100\DSC_0170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7072" y="5724128"/>
            <a:ext cx="2088232" cy="136815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19 CuadroTexto"/>
          <p:cNvSpPr txBox="1">
            <a:spLocks noChangeArrowheads="1"/>
          </p:cNvSpPr>
          <p:nvPr/>
        </p:nvSpPr>
        <p:spPr bwMode="auto">
          <a:xfrm>
            <a:off x="44624" y="7812360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 García Munguía</a:t>
            </a:r>
            <a:endParaRPr lang="es-MX" sz="900" b="1" dirty="0"/>
          </a:p>
        </p:txBody>
      </p:sp>
      <p:sp>
        <p:nvSpPr>
          <p:cNvPr id="11" name="10 CuadroTexto"/>
          <p:cNvSpPr txBox="1">
            <a:spLocks noChangeArrowheads="1"/>
          </p:cNvSpPr>
          <p:nvPr/>
        </p:nvSpPr>
        <p:spPr bwMode="auto">
          <a:xfrm>
            <a:off x="4293096" y="7804100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13" name="19 CuadroTexto"/>
          <p:cNvSpPr txBox="1">
            <a:spLocks noChangeArrowheads="1"/>
          </p:cNvSpPr>
          <p:nvPr/>
        </p:nvSpPr>
        <p:spPr bwMode="auto">
          <a:xfrm>
            <a:off x="2060848" y="7740352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Oficialía Mayor                                           ING. Juan  García Munguía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Group 2"/>
          <p:cNvGraphicFramePr>
            <a:graphicFrameLocks noGrp="1"/>
          </p:cNvGraphicFramePr>
          <p:nvPr/>
        </p:nvGraphicFramePr>
        <p:xfrm>
          <a:off x="1285875" y="2640013"/>
          <a:ext cx="5000625" cy="2986408"/>
        </p:xfrm>
        <a:graphic>
          <a:graphicData uri="http://schemas.openxmlformats.org/drawingml/2006/table">
            <a:tbl>
              <a:tblPr/>
              <a:tblGrid>
                <a:gridCol w="1758950"/>
                <a:gridCol w="3241675"/>
              </a:tblGrid>
              <a:tr h="18097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CARACTERISTICAS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PROVEEDOR: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FACTURA: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VEHICULO: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AUTOMOVIL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FECHA ADQUISICION: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COSTO: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MARCA: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CHEVROLET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MODELO: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CHEVY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AÑO: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2003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SERIE: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3G1SF61663S145840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COLOR: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BLANCO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050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PLACAS: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JHY1358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NO. ECONOMICO: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85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CLAVE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SMCB03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ASIGNADO: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OFICIALIA MAYOR</a:t>
                      </a: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AVALUO: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OBSERVACIONES: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 BUEN ESTADO</a:t>
                      </a: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2" name="2 Imagen" descr="escudo de jama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3" name="Group 68"/>
          <p:cNvGraphicFramePr>
            <a:graphicFrameLocks noGrp="1"/>
          </p:cNvGraphicFramePr>
          <p:nvPr/>
        </p:nvGraphicFramePr>
        <p:xfrm>
          <a:off x="1285875" y="1789113"/>
          <a:ext cx="4929188" cy="496889"/>
        </p:xfrm>
        <a:graphic>
          <a:graphicData uri="http://schemas.openxmlformats.org/drawingml/2006/table">
            <a:tbl>
              <a:tblPr/>
              <a:tblGrid>
                <a:gridCol w="3157538"/>
                <a:gridCol w="1771650"/>
              </a:tblGrid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MUNICIPIO:    </a:t>
                      </a: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</a:t>
                      </a:r>
                      <a:r>
                        <a:rPr kumimoji="0" lang="es-MX" sz="9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Jamay, Jalisco.</a:t>
                      </a:r>
                      <a:endParaRPr kumimoji="0" lang="es-MX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DEPENDENCIA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986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GENERO:  </a:t>
                      </a:r>
                      <a:r>
                        <a:rPr kumimoji="0" lang="es-MX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</a:t>
                      </a:r>
                      <a:r>
                        <a:rPr kumimoji="0" lang="es-MX" sz="9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Bienes muebles</a:t>
                      </a:r>
                      <a:endParaRPr kumimoji="0" lang="es-MX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" name="14 CuadroTexto"/>
          <p:cNvSpPr txBox="1">
            <a:spLocks noChangeArrowheads="1"/>
          </p:cNvSpPr>
          <p:nvPr/>
        </p:nvSpPr>
        <p:spPr bwMode="auto">
          <a:xfrm>
            <a:off x="4293096" y="7812360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18" name="19 CuadroTexto"/>
          <p:cNvSpPr txBox="1">
            <a:spLocks noChangeArrowheads="1"/>
          </p:cNvSpPr>
          <p:nvPr/>
        </p:nvSpPr>
        <p:spPr bwMode="auto">
          <a:xfrm>
            <a:off x="44624" y="7812360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 García Munguía</a:t>
            </a:r>
            <a:endParaRPr lang="es-MX" sz="900" b="1" dirty="0"/>
          </a:p>
        </p:txBody>
      </p:sp>
      <p:pic>
        <p:nvPicPr>
          <p:cNvPr id="19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0" name="19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21" name="20 Imagen" descr="G:\DCIM\103D3100\DSC_0072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792" y="5724128"/>
            <a:ext cx="2160240" cy="1440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21 Imagen" descr="G:\DCIM\103D3100\DSC_0070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064" y="5724128"/>
            <a:ext cx="2088232" cy="144016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19 CuadroTexto"/>
          <p:cNvSpPr txBox="1">
            <a:spLocks noChangeArrowheads="1"/>
          </p:cNvSpPr>
          <p:nvPr/>
        </p:nvSpPr>
        <p:spPr bwMode="auto">
          <a:xfrm>
            <a:off x="2060848" y="7740352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Oficialía Mayor                                           ING. Juan  García Munguía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6" name="15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2"/>
          <p:cNvGraphicFramePr>
            <a:graphicFrameLocks noGrp="1"/>
          </p:cNvGraphicFramePr>
          <p:nvPr/>
        </p:nvGraphicFramePr>
        <p:xfrm>
          <a:off x="1285875" y="2640013"/>
          <a:ext cx="5000625" cy="2986408"/>
        </p:xfrm>
        <a:graphic>
          <a:graphicData uri="http://schemas.openxmlformats.org/drawingml/2006/table">
            <a:tbl>
              <a:tblPr/>
              <a:tblGrid>
                <a:gridCol w="1758950"/>
                <a:gridCol w="3241675"/>
              </a:tblGrid>
              <a:tr h="18097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CARACTERISTICAS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PROVEEDOR: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FACTURA: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VEHICULO: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PICK</a:t>
                      </a:r>
                      <a:r>
                        <a:rPr lang="es-MX" sz="900" baseline="0" dirty="0" smtClean="0">
                          <a:latin typeface="Arial" pitchFamily="34" charset="0"/>
                          <a:cs typeface="Arial" pitchFamily="34" charset="0"/>
                        </a:rPr>
                        <a:t> UP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FECHA ADQUISICION: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COSTO: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MARCA: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FORD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MODELO: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RANGER XL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AÑO: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2012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SERIE: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8AFER5ADXC6453868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COLOR: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BLANCO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050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PLACAS: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JS06012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NO. ECONOMICO: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84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CLAVE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PRFB13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ASIGNADO: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OBRAS PUBLICAS</a:t>
                      </a: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AVALUO: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OBSERVACIONES: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 BUEN ESTADO</a:t>
                      </a: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" name="2 Imagen" descr="escudo de jama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Group 68"/>
          <p:cNvGraphicFramePr>
            <a:graphicFrameLocks noGrp="1"/>
          </p:cNvGraphicFramePr>
          <p:nvPr/>
        </p:nvGraphicFramePr>
        <p:xfrm>
          <a:off x="1285875" y="1789113"/>
          <a:ext cx="4929188" cy="496889"/>
        </p:xfrm>
        <a:graphic>
          <a:graphicData uri="http://schemas.openxmlformats.org/drawingml/2006/table">
            <a:tbl>
              <a:tblPr/>
              <a:tblGrid>
                <a:gridCol w="3157538"/>
                <a:gridCol w="1771650"/>
              </a:tblGrid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MUNICIPIO:    </a:t>
                      </a: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</a:t>
                      </a:r>
                      <a:r>
                        <a:rPr kumimoji="0" lang="es-MX" sz="9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Jamay, Jalisco.</a:t>
                      </a:r>
                      <a:endParaRPr kumimoji="0" lang="es-MX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DEPENDENCIA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986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GENERO:  </a:t>
                      </a:r>
                      <a:r>
                        <a:rPr kumimoji="0" lang="es-MX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</a:t>
                      </a:r>
                      <a:r>
                        <a:rPr kumimoji="0" lang="es-MX" sz="9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Bienes muebles</a:t>
                      </a:r>
                      <a:endParaRPr kumimoji="0" lang="es-MX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5 CuadroTexto"/>
          <p:cNvSpPr txBox="1">
            <a:spLocks noChangeArrowheads="1"/>
          </p:cNvSpPr>
          <p:nvPr/>
        </p:nvSpPr>
        <p:spPr bwMode="auto">
          <a:xfrm>
            <a:off x="4293096" y="7812360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7" name="19 CuadroTexto"/>
          <p:cNvSpPr txBox="1">
            <a:spLocks noChangeArrowheads="1"/>
          </p:cNvSpPr>
          <p:nvPr/>
        </p:nvSpPr>
        <p:spPr bwMode="auto">
          <a:xfrm>
            <a:off x="44624" y="7812360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 García Munguía</a:t>
            </a:r>
            <a:endParaRPr lang="es-MX" sz="900" b="1" dirty="0"/>
          </a:p>
        </p:txBody>
      </p:sp>
      <p:graphicFrame>
        <p:nvGraphicFramePr>
          <p:cNvPr id="8" name="7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9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873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9 Imagen" descr="G:\DCIM\Camera\2013-06-11 15.58.5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84784" y="5724128"/>
            <a:ext cx="2232248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10 Imagen" descr="G:\DCIM\Camera\2013-06-11 15.58.3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33056" y="5724128"/>
            <a:ext cx="2088233" cy="1440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9 CuadroTexto"/>
          <p:cNvSpPr txBox="1">
            <a:spLocks noChangeArrowheads="1"/>
          </p:cNvSpPr>
          <p:nvPr/>
        </p:nvSpPr>
        <p:spPr bwMode="auto">
          <a:xfrm>
            <a:off x="2060848" y="7808585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Obras Publicas</a:t>
            </a:r>
          </a:p>
          <a:p>
            <a:pPr algn="ctr"/>
            <a:r>
              <a:rPr lang="es-MX" sz="900" b="1" dirty="0" smtClean="0"/>
              <a:t>C. Ramiro Cortes Godínez                                            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2"/>
          <p:cNvGraphicFramePr>
            <a:graphicFrameLocks noGrp="1"/>
          </p:cNvGraphicFramePr>
          <p:nvPr/>
        </p:nvGraphicFramePr>
        <p:xfrm>
          <a:off x="1285875" y="2640013"/>
          <a:ext cx="5000625" cy="2908300"/>
        </p:xfrm>
        <a:graphic>
          <a:graphicData uri="http://schemas.openxmlformats.org/drawingml/2006/table">
            <a:tbl>
              <a:tblPr/>
              <a:tblGrid>
                <a:gridCol w="1758950"/>
                <a:gridCol w="3241675"/>
              </a:tblGrid>
              <a:tr h="18097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CARACTERISTICAS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PROVEEDOR: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FACTURA: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VEHICULO: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MOTOCICLETA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FECHA ADQUISICION: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COSTO: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MARCA: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HONDA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MODELO: 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TORNADO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AÑO: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2010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SERIE: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9C2MD3407BR600220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COLOR: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NEGRO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595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PLACAS: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2ZDA5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NO. ECONOMICO: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83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CLAVE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OFHN12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ASIGNADO: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OFICIALIA MAYOR</a:t>
                      </a: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AVALUO: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OBSERVACIONES: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 BUEN ESTADO</a:t>
                      </a: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" name="2 Imagen" descr="escudo de jama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Group 68"/>
          <p:cNvGraphicFramePr>
            <a:graphicFrameLocks noGrp="1"/>
          </p:cNvGraphicFramePr>
          <p:nvPr/>
        </p:nvGraphicFramePr>
        <p:xfrm>
          <a:off x="1285875" y="1789113"/>
          <a:ext cx="4929188" cy="496889"/>
        </p:xfrm>
        <a:graphic>
          <a:graphicData uri="http://schemas.openxmlformats.org/drawingml/2006/table">
            <a:tbl>
              <a:tblPr/>
              <a:tblGrid>
                <a:gridCol w="3157538"/>
                <a:gridCol w="1771650"/>
              </a:tblGrid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MUNICIPIO:    </a:t>
                      </a: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</a:t>
                      </a:r>
                      <a:r>
                        <a:rPr kumimoji="0" lang="es-MX" sz="9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Jamay, Jalisco.</a:t>
                      </a:r>
                      <a:endParaRPr kumimoji="0" lang="es-MX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DEPENDENCIA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986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GENERO:  </a:t>
                      </a:r>
                      <a:r>
                        <a:rPr kumimoji="0" lang="es-MX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</a:t>
                      </a:r>
                      <a:r>
                        <a:rPr kumimoji="0" lang="es-MX" sz="9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Bienes muebles</a:t>
                      </a:r>
                      <a:endParaRPr kumimoji="0" lang="es-MX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5 CuadroTexto"/>
          <p:cNvSpPr txBox="1">
            <a:spLocks noChangeArrowheads="1"/>
          </p:cNvSpPr>
          <p:nvPr/>
        </p:nvSpPr>
        <p:spPr bwMode="auto">
          <a:xfrm>
            <a:off x="4293096" y="7740352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7" name="19 CuadroTexto"/>
          <p:cNvSpPr txBox="1">
            <a:spLocks noChangeArrowheads="1"/>
          </p:cNvSpPr>
          <p:nvPr/>
        </p:nvSpPr>
        <p:spPr bwMode="auto">
          <a:xfrm>
            <a:off x="69354" y="7740352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 García Munguía</a:t>
            </a:r>
            <a:endParaRPr lang="es-MX" sz="900" b="1" dirty="0"/>
          </a:p>
        </p:txBody>
      </p:sp>
      <p:graphicFrame>
        <p:nvGraphicFramePr>
          <p:cNvPr id="8" name="7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9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873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E:\DCIM\101PHOTO\SAM_10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56792" y="5652120"/>
            <a:ext cx="1920214" cy="1368152"/>
          </a:xfrm>
          <a:prstGeom prst="rect">
            <a:avLst/>
          </a:prstGeom>
          <a:noFill/>
        </p:spPr>
      </p:pic>
      <p:pic>
        <p:nvPicPr>
          <p:cNvPr id="1031" name="Picture 7" descr="E:\DCIM\101PHOTO\SAM_104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77072" y="5652120"/>
            <a:ext cx="1800200" cy="1368152"/>
          </a:xfrm>
          <a:prstGeom prst="rect">
            <a:avLst/>
          </a:prstGeom>
          <a:noFill/>
        </p:spPr>
      </p:pic>
      <p:sp>
        <p:nvSpPr>
          <p:cNvPr id="12" name="19 CuadroTexto"/>
          <p:cNvSpPr txBox="1">
            <a:spLocks noChangeArrowheads="1"/>
          </p:cNvSpPr>
          <p:nvPr/>
        </p:nvSpPr>
        <p:spPr bwMode="auto">
          <a:xfrm>
            <a:off x="2060848" y="7668344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Oficialía Mayor                                           ING. Juan  García Munguía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4" name="13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roup 2"/>
          <p:cNvGraphicFramePr>
            <a:graphicFrameLocks noGrp="1"/>
          </p:cNvGraphicFramePr>
          <p:nvPr/>
        </p:nvGraphicFramePr>
        <p:xfrm>
          <a:off x="1285875" y="2640013"/>
          <a:ext cx="5000625" cy="2986408"/>
        </p:xfrm>
        <a:graphic>
          <a:graphicData uri="http://schemas.openxmlformats.org/drawingml/2006/table">
            <a:tbl>
              <a:tblPr/>
              <a:tblGrid>
                <a:gridCol w="1758950"/>
                <a:gridCol w="3241675"/>
              </a:tblGrid>
              <a:tr h="18097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CARACTERISTICAS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PROVEEDOR: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FACTURA: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VEHICULO: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PICK</a:t>
                      </a:r>
                      <a:r>
                        <a:rPr lang="es-MX" sz="900" baseline="0" dirty="0" smtClean="0">
                          <a:latin typeface="Arial" pitchFamily="34" charset="0"/>
                          <a:cs typeface="Arial" pitchFamily="34" charset="0"/>
                        </a:rPr>
                        <a:t> UP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FECHA ADQUISICION: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COSTO: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MARCA: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DODGE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MODELO: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RAM 2500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AÑO: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2012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SERIE: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3C6ZDBAP1CG146918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COLOR: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BLANCO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050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PLACAS: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JS02442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NO. ECONOMICO: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82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CLAVE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ASIGNADO: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OFICIALIA MAYOR</a:t>
                      </a: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AVALUO: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OBSERVACIONES: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 BUEN ESTADO</a:t>
                      </a: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3" name="12 Imagen" descr="escudo de jama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4" name="Group 68"/>
          <p:cNvGraphicFramePr>
            <a:graphicFrameLocks noGrp="1"/>
          </p:cNvGraphicFramePr>
          <p:nvPr/>
        </p:nvGraphicFramePr>
        <p:xfrm>
          <a:off x="1285875" y="1789113"/>
          <a:ext cx="4929188" cy="496889"/>
        </p:xfrm>
        <a:graphic>
          <a:graphicData uri="http://schemas.openxmlformats.org/drawingml/2006/table">
            <a:tbl>
              <a:tblPr/>
              <a:tblGrid>
                <a:gridCol w="3157538"/>
                <a:gridCol w="1771650"/>
              </a:tblGrid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MUNICIPIO:    </a:t>
                      </a: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</a:t>
                      </a:r>
                      <a:r>
                        <a:rPr kumimoji="0" lang="es-MX" sz="9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Jamay, Jalisco.</a:t>
                      </a:r>
                      <a:endParaRPr kumimoji="0" lang="es-MX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DEPENDENCIA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986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GENERO:  </a:t>
                      </a:r>
                      <a:r>
                        <a:rPr kumimoji="0" lang="es-MX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</a:t>
                      </a:r>
                      <a:r>
                        <a:rPr kumimoji="0" lang="es-MX" sz="9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Bienes muebles</a:t>
                      </a:r>
                      <a:endParaRPr kumimoji="0" lang="es-MX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" name="15 CuadroTexto"/>
          <p:cNvSpPr txBox="1">
            <a:spLocks noChangeArrowheads="1"/>
          </p:cNvSpPr>
          <p:nvPr/>
        </p:nvSpPr>
        <p:spPr bwMode="auto">
          <a:xfrm>
            <a:off x="4317826" y="7804100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17" name="19 CuadroTexto"/>
          <p:cNvSpPr txBox="1">
            <a:spLocks noChangeArrowheads="1"/>
          </p:cNvSpPr>
          <p:nvPr/>
        </p:nvSpPr>
        <p:spPr bwMode="auto">
          <a:xfrm>
            <a:off x="44624" y="7876108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 García Munguía</a:t>
            </a:r>
            <a:endParaRPr lang="es-MX" sz="900" b="1" dirty="0"/>
          </a:p>
        </p:txBody>
      </p:sp>
      <p:graphicFrame>
        <p:nvGraphicFramePr>
          <p:cNvPr id="20" name="19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21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873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9 Imagen" descr="G:\DCIM\103D3100\DSC_0017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792" y="5724128"/>
            <a:ext cx="2016224" cy="1440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10 Imagen" descr="G:\DCIM\103D3100\DSC_0015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056" y="5724128"/>
            <a:ext cx="2088232" cy="144016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19 CuadroTexto"/>
          <p:cNvSpPr txBox="1">
            <a:spLocks noChangeArrowheads="1"/>
          </p:cNvSpPr>
          <p:nvPr/>
        </p:nvSpPr>
        <p:spPr bwMode="auto">
          <a:xfrm>
            <a:off x="2060848" y="7736577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Oficialía Mayor                                           ING. Juan  García Munguía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8" name="17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2"/>
          <p:cNvGraphicFramePr>
            <a:graphicFrameLocks noGrp="1"/>
          </p:cNvGraphicFramePr>
          <p:nvPr/>
        </p:nvGraphicFramePr>
        <p:xfrm>
          <a:off x="1285875" y="2640013"/>
          <a:ext cx="5000625" cy="2986408"/>
        </p:xfrm>
        <a:graphic>
          <a:graphicData uri="http://schemas.openxmlformats.org/drawingml/2006/table">
            <a:tbl>
              <a:tblPr/>
              <a:tblGrid>
                <a:gridCol w="1758950"/>
                <a:gridCol w="3241675"/>
              </a:tblGrid>
              <a:tr h="18097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CARACTERISTICAS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PROVEEDOR: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FACTURA: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VEHICULO: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COMBI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FECHA ADQUISICION: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COSTO: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MARCA: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VOLKSWAGEN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MODELO: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CARAVELLE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AÑO: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1991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SERIE: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23M0007182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COLOR: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GRIS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050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PLACAS: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JHY1359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NO. ECONOMICO: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88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CLAVE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PRVB91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ASIGNADO: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OFICIALIA MAYOR</a:t>
                      </a: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AVALUO: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OBSERVACIONES: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 BUEN ESTADO</a:t>
                      </a: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" name="2 Imagen" descr="escudo de jama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Group 68"/>
          <p:cNvGraphicFramePr>
            <a:graphicFrameLocks noGrp="1"/>
          </p:cNvGraphicFramePr>
          <p:nvPr/>
        </p:nvGraphicFramePr>
        <p:xfrm>
          <a:off x="1285875" y="1789113"/>
          <a:ext cx="4929188" cy="496889"/>
        </p:xfrm>
        <a:graphic>
          <a:graphicData uri="http://schemas.openxmlformats.org/drawingml/2006/table">
            <a:tbl>
              <a:tblPr/>
              <a:tblGrid>
                <a:gridCol w="3157538"/>
                <a:gridCol w="1771650"/>
              </a:tblGrid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MUNICIPIO:    </a:t>
                      </a: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</a:t>
                      </a:r>
                      <a:r>
                        <a:rPr kumimoji="0" lang="es-MX" sz="9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Jamay, Jalisco.</a:t>
                      </a:r>
                      <a:endParaRPr kumimoji="0" lang="es-MX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DEPENDENCIA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986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GENERO:  </a:t>
                      </a:r>
                      <a:r>
                        <a:rPr kumimoji="0" lang="es-MX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</a:t>
                      </a:r>
                      <a:r>
                        <a:rPr kumimoji="0" lang="es-MX" sz="9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Bienes muebles</a:t>
                      </a:r>
                      <a:endParaRPr kumimoji="0" lang="es-MX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5 CuadroTexto"/>
          <p:cNvSpPr txBox="1">
            <a:spLocks noChangeArrowheads="1"/>
          </p:cNvSpPr>
          <p:nvPr/>
        </p:nvSpPr>
        <p:spPr bwMode="auto">
          <a:xfrm>
            <a:off x="4293096" y="7804100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7" name="19 CuadroTexto"/>
          <p:cNvSpPr txBox="1">
            <a:spLocks noChangeArrowheads="1"/>
          </p:cNvSpPr>
          <p:nvPr/>
        </p:nvSpPr>
        <p:spPr bwMode="auto">
          <a:xfrm>
            <a:off x="44624" y="7812360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 García Munguía</a:t>
            </a:r>
            <a:endParaRPr lang="es-MX" sz="900" b="1" dirty="0"/>
          </a:p>
        </p:txBody>
      </p:sp>
      <p:graphicFrame>
        <p:nvGraphicFramePr>
          <p:cNvPr id="10" name="9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1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873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11 Imagen" descr="G:\DCIM\103D3100\DSC_0021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792" y="5724128"/>
            <a:ext cx="1944216" cy="1368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12 Imagen" descr="G:\DCIM\103D3100\DSC_0022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4460" y="5724128"/>
            <a:ext cx="1874820" cy="1368152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19 CuadroTexto"/>
          <p:cNvSpPr txBox="1">
            <a:spLocks noChangeArrowheads="1"/>
          </p:cNvSpPr>
          <p:nvPr/>
        </p:nvSpPr>
        <p:spPr bwMode="auto">
          <a:xfrm>
            <a:off x="2060848" y="7736577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Oficialía Mayor                                           ING. Juan  García Munguía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4" name="13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2"/>
          <p:cNvGraphicFramePr>
            <a:graphicFrameLocks noGrp="1"/>
          </p:cNvGraphicFramePr>
          <p:nvPr/>
        </p:nvGraphicFramePr>
        <p:xfrm>
          <a:off x="1285875" y="2640013"/>
          <a:ext cx="5000625" cy="2986408"/>
        </p:xfrm>
        <a:graphic>
          <a:graphicData uri="http://schemas.openxmlformats.org/drawingml/2006/table">
            <a:tbl>
              <a:tblPr/>
              <a:tblGrid>
                <a:gridCol w="1758950"/>
                <a:gridCol w="3241675"/>
              </a:tblGrid>
              <a:tr h="18097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CARACTERISTICAS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PROVEEDOR: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FACTURA: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VEHICULO: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BAGONETA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FECHA ADQUISICION: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COSTO: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MARCA: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DODGE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MODELO: 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DURANGO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AÑO: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2003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SERIE: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 smtClean="0">
                          <a:latin typeface="Arial" pitchFamily="34" charset="0"/>
                          <a:cs typeface="Arial" pitchFamily="34" charset="0"/>
                        </a:rPr>
                        <a:t>1D4HS78Z33F542156</a:t>
                      </a:r>
                      <a:endParaRPr lang="es-MX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COLOR: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ROJO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050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PLACAS: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JHY1360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NO. ECONOMICO: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CLAVE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PRCR03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ASIGNADO: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OFICIALIA MAYOR</a:t>
                      </a: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AVALUO: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OBSERVACIONES: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 BUEN ESTADO</a:t>
                      </a: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" name="2 Imagen" descr="escudo de jama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Group 68"/>
          <p:cNvGraphicFramePr>
            <a:graphicFrameLocks noGrp="1"/>
          </p:cNvGraphicFramePr>
          <p:nvPr/>
        </p:nvGraphicFramePr>
        <p:xfrm>
          <a:off x="1285875" y="1789113"/>
          <a:ext cx="4929188" cy="496889"/>
        </p:xfrm>
        <a:graphic>
          <a:graphicData uri="http://schemas.openxmlformats.org/drawingml/2006/table">
            <a:tbl>
              <a:tblPr/>
              <a:tblGrid>
                <a:gridCol w="3157538"/>
                <a:gridCol w="1771650"/>
              </a:tblGrid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MUNICIPIO:    </a:t>
                      </a:r>
                      <a:r>
                        <a:rPr kumimoji="0" lang="es-MX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</a:t>
                      </a:r>
                      <a:r>
                        <a:rPr kumimoji="0" lang="es-MX" sz="9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Jamay, Jalisco.</a:t>
                      </a:r>
                      <a:endParaRPr kumimoji="0" lang="es-MX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DEPENDENCIA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986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GENERO:  </a:t>
                      </a:r>
                      <a:r>
                        <a:rPr kumimoji="0" lang="es-MX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</a:t>
                      </a:r>
                      <a:r>
                        <a:rPr kumimoji="0" lang="es-MX" sz="9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Bienes muebles</a:t>
                      </a:r>
                      <a:endParaRPr kumimoji="0" lang="es-MX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5 CuadroTexto"/>
          <p:cNvSpPr txBox="1">
            <a:spLocks noChangeArrowheads="1"/>
          </p:cNvSpPr>
          <p:nvPr/>
        </p:nvSpPr>
        <p:spPr bwMode="auto">
          <a:xfrm>
            <a:off x="4317826" y="7812360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7" name="19 CuadroTexto"/>
          <p:cNvSpPr txBox="1">
            <a:spLocks noChangeArrowheads="1"/>
          </p:cNvSpPr>
          <p:nvPr/>
        </p:nvSpPr>
        <p:spPr bwMode="auto">
          <a:xfrm>
            <a:off x="44624" y="7812360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 García Munguía</a:t>
            </a:r>
            <a:endParaRPr lang="es-MX" sz="900" b="1" dirty="0"/>
          </a:p>
        </p:txBody>
      </p:sp>
      <p:pic>
        <p:nvPicPr>
          <p:cNvPr id="10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10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2" name="11 Imagen" descr="G:\DCIM\103D3100\DSC_0152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800" y="5724128"/>
            <a:ext cx="1944216" cy="15121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12 Imagen" descr="G:\DCIM\103D3100\DSC_0150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056" y="5724128"/>
            <a:ext cx="2088232" cy="151216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19 CuadroTexto"/>
          <p:cNvSpPr txBox="1">
            <a:spLocks noChangeArrowheads="1"/>
          </p:cNvSpPr>
          <p:nvPr/>
        </p:nvSpPr>
        <p:spPr bwMode="auto">
          <a:xfrm>
            <a:off x="2060848" y="7808585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Oficialía Mayor                                           ING. Juan  García Munguía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4" name="13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13 Tabla"/>
          <p:cNvGraphicFramePr>
            <a:graphicFrameLocks noGrp="1"/>
          </p:cNvGraphicFramePr>
          <p:nvPr/>
        </p:nvGraphicFramePr>
        <p:xfrm>
          <a:off x="1285875" y="2428875"/>
          <a:ext cx="5000660" cy="2924242"/>
        </p:xfrm>
        <a:graphic>
          <a:graphicData uri="http://schemas.openxmlformats.org/drawingml/2006/table">
            <a:tbl>
              <a:tblPr/>
              <a:tblGrid>
                <a:gridCol w="1759491"/>
                <a:gridCol w="3241169"/>
              </a:tblGrid>
              <a:tr h="18088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900" b="1" i="0" u="none" strike="noStrike" dirty="0">
                          <a:latin typeface="Arial"/>
                        </a:rPr>
                        <a:t>CARACTERISTICAS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PROVEEDOR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VEHICULOS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AUTOMOTRICES Y MARINOS, S.A DE C.V.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FACTURA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50095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VEHICULO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PICK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UP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FECHA 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ADQUISICION: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28/JULIO/2007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COSTO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$117,505.00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MARCA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NISSAN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MODELO: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 ESTAQUITAS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AÑO: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2007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SERIE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3N6DD14SX7K038682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COLOR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BLANCO/GRIS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PLACAS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JN70682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NO. ECONOMICO: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08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CLAVE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OPNB07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ASIGNADO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OBRAS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PUBLICAS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AVALUO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881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OBSERVACIONES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 </a:t>
                      </a:r>
                      <a:r>
                        <a:rPr lang="es-MX" sz="900" b="0" i="0" u="none" strike="noStrike" dirty="0" smtClean="0">
                          <a:latin typeface="Arial"/>
                        </a:rPr>
                        <a:t>EN BUEN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ESTADO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6" name="35 Tabla"/>
          <p:cNvGraphicFramePr>
            <a:graphicFrameLocks noGrp="1"/>
          </p:cNvGraphicFramePr>
          <p:nvPr/>
        </p:nvGraphicFramePr>
        <p:xfrm>
          <a:off x="1285875" y="1789113"/>
          <a:ext cx="4929222" cy="496661"/>
        </p:xfrm>
        <a:graphic>
          <a:graphicData uri="http://schemas.openxmlformats.org/drawingml/2006/table">
            <a:tbl>
              <a:tblPr/>
              <a:tblGrid>
                <a:gridCol w="3157805"/>
                <a:gridCol w="1771417"/>
              </a:tblGrid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MUNICIPIO:  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Jamay, Jalisco.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DEPENDENCIA: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MX" sz="9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Obras</a:t>
                      </a:r>
                      <a:r>
                        <a:rPr lang="es-MX" sz="900" b="0" i="0" u="sng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Públicas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089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GENERO: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    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Bienes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muebles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9280" name="2 Imagen" descr="escudo de jama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19 CuadroTexto"/>
          <p:cNvSpPr txBox="1">
            <a:spLocks noChangeArrowheads="1"/>
          </p:cNvSpPr>
          <p:nvPr/>
        </p:nvSpPr>
        <p:spPr bwMode="auto">
          <a:xfrm>
            <a:off x="4317826" y="8072462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28" name="19 CuadroTexto"/>
          <p:cNvSpPr txBox="1">
            <a:spLocks noChangeArrowheads="1"/>
          </p:cNvSpPr>
          <p:nvPr/>
        </p:nvSpPr>
        <p:spPr bwMode="auto">
          <a:xfrm>
            <a:off x="44624" y="8100392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García Munguía</a:t>
            </a:r>
            <a:endParaRPr lang="es-MX" sz="900" b="1" dirty="0"/>
          </a:p>
        </p:txBody>
      </p:sp>
      <p:sp>
        <p:nvSpPr>
          <p:cNvPr id="22" name="21 CuadroTexto"/>
          <p:cNvSpPr txBox="1"/>
          <p:nvPr/>
        </p:nvSpPr>
        <p:spPr>
          <a:xfrm>
            <a:off x="2428868" y="7715272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MX" sz="800" b="1" dirty="0" smtClean="0"/>
          </a:p>
          <a:p>
            <a:endParaRPr lang="es-ES" sz="800" dirty="0"/>
          </a:p>
        </p:txBody>
      </p:sp>
      <p:pic>
        <p:nvPicPr>
          <p:cNvPr id="25" name="24 Imagen" descr="G:\DCIM\103D3100\DSC_0136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056" y="5436096"/>
            <a:ext cx="2376722" cy="1728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32 Imagen" descr="G:\DCIM\103D3100\DSC_0138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760" y="5436096"/>
            <a:ext cx="2520280" cy="172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4" name="33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5" name="19 CuadroTexto"/>
          <p:cNvSpPr txBox="1">
            <a:spLocks noChangeArrowheads="1"/>
          </p:cNvSpPr>
          <p:nvPr/>
        </p:nvSpPr>
        <p:spPr bwMode="auto">
          <a:xfrm>
            <a:off x="2060848" y="7952601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Obras Publicas</a:t>
            </a:r>
          </a:p>
          <a:p>
            <a:pPr algn="ctr"/>
            <a:r>
              <a:rPr lang="es-MX" sz="900" b="1" dirty="0" smtClean="0"/>
              <a:t>C. Ramiro Cortes Godínez                                            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7" name="16 CuadroTexto"/>
          <p:cNvSpPr txBox="1"/>
          <p:nvPr/>
        </p:nvSpPr>
        <p:spPr>
          <a:xfrm>
            <a:off x="2532423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13 Tabla"/>
          <p:cNvGraphicFramePr>
            <a:graphicFrameLocks noGrp="1"/>
          </p:cNvGraphicFramePr>
          <p:nvPr/>
        </p:nvGraphicFramePr>
        <p:xfrm>
          <a:off x="1285875" y="2500313"/>
          <a:ext cx="5000660" cy="2924242"/>
        </p:xfrm>
        <a:graphic>
          <a:graphicData uri="http://schemas.openxmlformats.org/drawingml/2006/table">
            <a:tbl>
              <a:tblPr/>
              <a:tblGrid>
                <a:gridCol w="1759491"/>
                <a:gridCol w="3241169"/>
              </a:tblGrid>
              <a:tr h="18088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900" b="1" i="0" u="none" strike="noStrike" dirty="0">
                          <a:latin typeface="Arial"/>
                        </a:rPr>
                        <a:t>CARACTERISTICAS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PROVEEDOR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CAMIONERA TAPATIA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, S.A DE C.V.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FACTURA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3022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VEHICULO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CAMION VOLTEO 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FECHA 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ADQUISICION: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31/OCTUBRE/2001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COSTO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$572,000.00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MARCA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INTERNATIONAL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MODELO: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4300 DT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AÑO: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2002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SERIE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3HTMSADR32N518451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COLOR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BLANCO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PLACAS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JD66708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NO. ECONOMICO: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09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CLAVE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OPIB02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ASIGNADO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OBRAS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PUBLICAS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AVALUO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881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OBSERVACIONES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 </a:t>
                      </a:r>
                      <a:r>
                        <a:rPr lang="es-MX" sz="900" b="0" i="0" u="none" strike="noStrike" dirty="0" smtClean="0">
                          <a:latin typeface="Arial"/>
                        </a:rPr>
                        <a:t>EN BUEN ESTADO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050" name="Picture 2" descr="PHTO0003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077072" y="5555233"/>
            <a:ext cx="2088232" cy="14650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35" name="34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36" name="35 Tabla"/>
          <p:cNvGraphicFramePr>
            <a:graphicFrameLocks noGrp="1"/>
          </p:cNvGraphicFramePr>
          <p:nvPr/>
        </p:nvGraphicFramePr>
        <p:xfrm>
          <a:off x="1285875" y="1789113"/>
          <a:ext cx="4929222" cy="496661"/>
        </p:xfrm>
        <a:graphic>
          <a:graphicData uri="http://schemas.openxmlformats.org/drawingml/2006/table">
            <a:tbl>
              <a:tblPr/>
              <a:tblGrid>
                <a:gridCol w="3157805"/>
                <a:gridCol w="1771417"/>
              </a:tblGrid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MUNICIPIO:  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Jamay, Jalisco.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DEPENDENCIA: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MX" sz="9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Obras</a:t>
                      </a:r>
                      <a:r>
                        <a:rPr lang="es-MX" sz="900" b="0" i="0" u="sng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Públicas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089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GENERO: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    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Bienes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muebles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0305" name="2 Imagen" descr="escudo de jamay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19 CuadroTexto"/>
          <p:cNvSpPr txBox="1">
            <a:spLocks noChangeArrowheads="1"/>
          </p:cNvSpPr>
          <p:nvPr/>
        </p:nvSpPr>
        <p:spPr bwMode="auto">
          <a:xfrm>
            <a:off x="4317826" y="7948116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25" name="19 CuadroTexto"/>
          <p:cNvSpPr txBox="1">
            <a:spLocks noChangeArrowheads="1"/>
          </p:cNvSpPr>
          <p:nvPr/>
        </p:nvSpPr>
        <p:spPr bwMode="auto">
          <a:xfrm>
            <a:off x="44624" y="7956376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García Munguía</a:t>
            </a:r>
            <a:endParaRPr lang="es-MX" sz="900" b="1" dirty="0"/>
          </a:p>
        </p:txBody>
      </p:sp>
      <p:pic>
        <p:nvPicPr>
          <p:cNvPr id="24" name="23 Imagen" descr="G:\DCIM\103D3100\DSC_0162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760" y="5508424"/>
            <a:ext cx="2448272" cy="1511848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19 CuadroTexto"/>
          <p:cNvSpPr txBox="1">
            <a:spLocks noChangeArrowheads="1"/>
          </p:cNvSpPr>
          <p:nvPr/>
        </p:nvSpPr>
        <p:spPr bwMode="auto">
          <a:xfrm>
            <a:off x="2060848" y="7812360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Obras Publicas</a:t>
            </a:r>
          </a:p>
          <a:p>
            <a:pPr algn="ctr"/>
            <a:r>
              <a:rPr lang="es-MX" sz="900" b="1" dirty="0" smtClean="0"/>
              <a:t>C. Ramiro Cortes Godínez                                            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6" name="15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13 Tabla"/>
          <p:cNvGraphicFramePr>
            <a:graphicFrameLocks noGrp="1"/>
          </p:cNvGraphicFramePr>
          <p:nvPr/>
        </p:nvGraphicFramePr>
        <p:xfrm>
          <a:off x="1285875" y="2428875"/>
          <a:ext cx="5000660" cy="2924242"/>
        </p:xfrm>
        <a:graphic>
          <a:graphicData uri="http://schemas.openxmlformats.org/drawingml/2006/table">
            <a:tbl>
              <a:tblPr/>
              <a:tblGrid>
                <a:gridCol w="1759491"/>
                <a:gridCol w="3241169"/>
              </a:tblGrid>
              <a:tr h="18088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900" b="1" i="0" u="none" strike="noStrike" dirty="0">
                          <a:latin typeface="Arial"/>
                        </a:rPr>
                        <a:t>CARACTERISTICAS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PROVEEDOR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CAMIONES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Y EQUIPOS DE JALISCO, S.A. DE C.V.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FACTURA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120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D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VEHICULO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CAMION VOLTEO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FECHA 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ADQUISICION: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14/MAYO/1998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COSTO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$663,040.00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MARCA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DINA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MODELO: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D-7400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AÑO: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1998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SERIE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3AASFKFR2WS001331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COLOR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BLANCO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PLACAS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JE78089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NO. ECONOMICO: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10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CLAVE</a:t>
                      </a:r>
                      <a:endParaRPr lang="es-MX" sz="9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OPDB98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ASIGNADO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 smtClean="0">
                          <a:latin typeface="Arial"/>
                        </a:rPr>
                        <a:t>OBRAS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PUBLICAS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832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AVALUO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881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1" i="0" u="none" strike="noStrike" dirty="0" smtClean="0">
                          <a:latin typeface="Arial"/>
                        </a:rPr>
                        <a:t>  OBSERVACIONES</a:t>
                      </a:r>
                      <a:r>
                        <a:rPr lang="es-MX" sz="900" b="1" i="0" u="none" strike="noStrike" dirty="0">
                          <a:latin typeface="Arial"/>
                        </a:rPr>
                        <a:t>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b="0" i="0" u="none" strike="noStrike" dirty="0">
                          <a:latin typeface="Arial"/>
                        </a:rPr>
                        <a:t> </a:t>
                      </a:r>
                      <a:r>
                        <a:rPr lang="es-MX" sz="900" b="0" i="0" u="none" strike="noStrike" dirty="0" smtClean="0">
                          <a:latin typeface="Arial"/>
                        </a:rPr>
                        <a:t>EN</a:t>
                      </a:r>
                      <a:r>
                        <a:rPr lang="es-MX" sz="900" b="0" i="0" u="none" strike="noStrike" baseline="0" dirty="0" smtClean="0">
                          <a:latin typeface="Arial"/>
                        </a:rPr>
                        <a:t> BUEN ESTADO</a:t>
                      </a:r>
                      <a:endParaRPr lang="es-MX" sz="9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5" name="34 Tabla"/>
          <p:cNvGraphicFramePr>
            <a:graphicFrameLocks noGrp="1"/>
          </p:cNvGraphicFramePr>
          <p:nvPr/>
        </p:nvGraphicFramePr>
        <p:xfrm>
          <a:off x="2714625" y="315913"/>
          <a:ext cx="2143139" cy="1184626"/>
        </p:xfrm>
        <a:graphic>
          <a:graphicData uri="http://schemas.openxmlformats.org/drawingml/2006/table">
            <a:tbl>
              <a:tblPr/>
              <a:tblGrid>
                <a:gridCol w="274322"/>
                <a:gridCol w="1272167"/>
                <a:gridCol w="315470"/>
                <a:gridCol w="281180"/>
              </a:tblGrid>
              <a:tr h="245660">
                <a:tc gridSpan="4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latin typeface="Arial"/>
                      </a:endParaRPr>
                    </a:p>
                    <a:p>
                      <a:pPr algn="ctr" fontAlgn="b"/>
                      <a:r>
                        <a:rPr lang="es-MX" sz="800" b="1" i="1" u="none" strike="noStrike" dirty="0">
                          <a:latin typeface="Arial"/>
                        </a:rPr>
                        <a:t>AUDITORIA SUPERIOR DEL ESTADO DE JALISCO</a:t>
                      </a:r>
                      <a:endParaRPr lang="es-MX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82783"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>
                          <a:latin typeface="Arial"/>
                        </a:rPr>
                        <a:t>DIRECCION DE AUDITORIA A MUNICIPIOS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MX" sz="700" b="1" i="1" u="none" strike="noStrike" dirty="0">
                          <a:latin typeface="Arial"/>
                        </a:rPr>
                        <a:t>PATRIMONIO MUNICIPAL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latin typeface="Times New Roman"/>
                        </a:rPr>
                        <a:t>INVENTARIO</a:t>
                      </a:r>
                      <a:r>
                        <a:rPr lang="es-MX" sz="800" b="1" i="0" u="none" strike="noStrike" baseline="0" dirty="0" smtClean="0">
                          <a:latin typeface="Times New Roman"/>
                        </a:rPr>
                        <a:t> DE  VEHICULOS</a:t>
                      </a:r>
                      <a:endParaRPr lang="es-MX" sz="8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24292"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8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36" name="35 Tabla"/>
          <p:cNvGraphicFramePr>
            <a:graphicFrameLocks noGrp="1"/>
          </p:cNvGraphicFramePr>
          <p:nvPr/>
        </p:nvGraphicFramePr>
        <p:xfrm>
          <a:off x="1285875" y="1789113"/>
          <a:ext cx="4929222" cy="496661"/>
        </p:xfrm>
        <a:graphic>
          <a:graphicData uri="http://schemas.openxmlformats.org/drawingml/2006/table">
            <a:tbl>
              <a:tblPr/>
              <a:tblGrid>
                <a:gridCol w="3157805"/>
                <a:gridCol w="1771417"/>
              </a:tblGrid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MUNICIPIO:  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Jamay, Jalisco.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b="0" i="0" u="none" strike="noStrike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2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DEPENDENCIA: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MX" sz="9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Obras</a:t>
                      </a:r>
                      <a:r>
                        <a:rPr lang="es-MX" sz="900" b="0" i="0" u="sng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Públicas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089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latin typeface="Arial" pitchFamily="34" charset="0"/>
                          <a:cs typeface="Arial" pitchFamily="34" charset="0"/>
                        </a:rPr>
                        <a:t>GENERO:  </a:t>
                      </a:r>
                      <a:r>
                        <a:rPr lang="es-MX" sz="9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             </a:t>
                      </a:r>
                      <a:r>
                        <a:rPr lang="es-MX" sz="900" b="0" i="0" u="sng" strike="noStrike" dirty="0" smtClean="0">
                          <a:latin typeface="Arial" pitchFamily="34" charset="0"/>
                          <a:cs typeface="Arial" pitchFamily="34" charset="0"/>
                        </a:rPr>
                        <a:t>Bienes </a:t>
                      </a:r>
                      <a:r>
                        <a:rPr lang="es-MX" sz="900" b="0" i="0" u="sng" strike="noStrike" dirty="0">
                          <a:latin typeface="Arial" pitchFamily="34" charset="0"/>
                          <a:cs typeface="Arial" pitchFamily="34" charset="0"/>
                        </a:rPr>
                        <a:t>muebles</a:t>
                      </a:r>
                      <a:endParaRPr lang="es-MX" sz="9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1329" name="2 Imagen" descr="escudo de jama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0" y="214313"/>
            <a:ext cx="84296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19 CuadroTexto"/>
          <p:cNvSpPr txBox="1">
            <a:spLocks noChangeArrowheads="1"/>
          </p:cNvSpPr>
          <p:nvPr/>
        </p:nvSpPr>
        <p:spPr bwMode="auto">
          <a:xfrm>
            <a:off x="4317826" y="7956376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err="1"/>
              <a:t>Func</a:t>
            </a:r>
            <a:r>
              <a:rPr lang="es-MX" sz="900" b="1" dirty="0"/>
              <a:t>. </a:t>
            </a:r>
            <a:r>
              <a:rPr lang="es-MX" sz="900" b="1" dirty="0" err="1"/>
              <a:t>Enc</a:t>
            </a:r>
            <a:r>
              <a:rPr lang="es-MX" sz="900" b="1" dirty="0"/>
              <a:t>. De La Hacienda Municipal</a:t>
            </a:r>
          </a:p>
          <a:p>
            <a:pPr algn="ctr"/>
            <a:r>
              <a:rPr lang="es-MX" sz="900" b="1" dirty="0"/>
              <a:t>L.C.P. </a:t>
            </a:r>
            <a:r>
              <a:rPr lang="es-MX" sz="900" b="1" dirty="0" smtClean="0"/>
              <a:t>Gerardo Jiménez Velazco</a:t>
            </a:r>
            <a:endParaRPr lang="es-MX" sz="900" b="1" dirty="0"/>
          </a:p>
        </p:txBody>
      </p:sp>
      <p:sp>
        <p:nvSpPr>
          <p:cNvPr id="28" name="19 CuadroTexto"/>
          <p:cNvSpPr txBox="1">
            <a:spLocks noChangeArrowheads="1"/>
          </p:cNvSpPr>
          <p:nvPr/>
        </p:nvSpPr>
        <p:spPr bwMode="auto">
          <a:xfrm>
            <a:off x="44624" y="7956376"/>
            <a:ext cx="249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900" b="1" dirty="0" smtClean="0"/>
              <a:t>Oficial Mayor</a:t>
            </a:r>
            <a:endParaRPr lang="es-MX" sz="900" b="1" dirty="0"/>
          </a:p>
          <a:p>
            <a:pPr algn="ctr"/>
            <a:r>
              <a:rPr lang="es-MX" sz="900" b="1" dirty="0" smtClean="0"/>
              <a:t>ING. Juan  García Munguía</a:t>
            </a:r>
            <a:endParaRPr lang="es-MX" sz="900" b="1" dirty="0"/>
          </a:p>
        </p:txBody>
      </p:sp>
      <p:pic>
        <p:nvPicPr>
          <p:cNvPr id="24" name="23 Imagen" descr="G:\DCIM\103D3100\DSC_0094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760" y="5436096"/>
            <a:ext cx="2448272" cy="172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24 Imagen" descr="G:\DCIM\103D3100\DSC_0095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048" y="5436738"/>
            <a:ext cx="2381489" cy="172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2" descr="http://www.radiocosta.com.mx/wp-content/uploads/2012/07/Logo-ASEJ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5" y="567928"/>
            <a:ext cx="2282031" cy="54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19 CuadroTexto"/>
          <p:cNvSpPr txBox="1">
            <a:spLocks noChangeArrowheads="1"/>
          </p:cNvSpPr>
          <p:nvPr/>
        </p:nvSpPr>
        <p:spPr bwMode="auto">
          <a:xfrm>
            <a:off x="2060848" y="7812360"/>
            <a:ext cx="25202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900" b="1" dirty="0" smtClean="0"/>
              <a:t>Obras Publicas</a:t>
            </a:r>
          </a:p>
          <a:p>
            <a:pPr algn="ctr"/>
            <a:r>
              <a:rPr lang="es-MX" sz="900" b="1" dirty="0" smtClean="0"/>
              <a:t>C. Ramiro Cortes Godínez                                            </a:t>
            </a:r>
          </a:p>
          <a:p>
            <a:pPr algn="ctr"/>
            <a:r>
              <a:rPr lang="es-MX" sz="900" b="1" dirty="0" smtClean="0"/>
              <a:t>Departamento de resguardo</a:t>
            </a:r>
            <a:endParaRPr lang="es-MX" sz="900" b="1" dirty="0"/>
          </a:p>
        </p:txBody>
      </p:sp>
      <p:sp>
        <p:nvSpPr>
          <p:cNvPr id="16" name="15 CuadroTexto"/>
          <p:cNvSpPr txBox="1"/>
          <p:nvPr/>
        </p:nvSpPr>
        <p:spPr>
          <a:xfrm>
            <a:off x="2498761" y="8748464"/>
            <a:ext cx="1904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 smtClean="0"/>
              <a:t>Jamay, Jal., a 11  de Mayo de  2015</a:t>
            </a:r>
            <a:endParaRPr lang="es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12200</TotalTime>
  <Words>9474</Words>
  <Application>Microsoft Office PowerPoint</Application>
  <PresentationFormat>Carta (216 x 279 mm)</PresentationFormat>
  <Paragraphs>3133</Paragraphs>
  <Slides>68</Slides>
  <Notes>29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68</vt:i4>
      </vt:variant>
    </vt:vector>
  </HeadingPairs>
  <TitlesOfParts>
    <vt:vector size="69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Diapositiva 38</vt:lpstr>
      <vt:lpstr>Diapositiva 39</vt:lpstr>
      <vt:lpstr>Diapositiva 40</vt:lpstr>
      <vt:lpstr>Diapositiva 41</vt:lpstr>
      <vt:lpstr>Diapositiva 42</vt:lpstr>
      <vt:lpstr>Diapositiva 43</vt:lpstr>
      <vt:lpstr>Diapositiva 44</vt:lpstr>
      <vt:lpstr>Diapositiva 45</vt:lpstr>
      <vt:lpstr>Diapositiva 46</vt:lpstr>
      <vt:lpstr>Diapositiva 47</vt:lpstr>
      <vt:lpstr>Diapositiva 48</vt:lpstr>
      <vt:lpstr>Diapositiva 49</vt:lpstr>
      <vt:lpstr>Diapositiva 50</vt:lpstr>
      <vt:lpstr>Diapositiva 51</vt:lpstr>
      <vt:lpstr>Diapositiva 52</vt:lpstr>
      <vt:lpstr>Diapositiva 53</vt:lpstr>
      <vt:lpstr>Diapositiva 54</vt:lpstr>
      <vt:lpstr>Diapositiva 55</vt:lpstr>
      <vt:lpstr>Diapositiva 56</vt:lpstr>
      <vt:lpstr>Diapositiva 57</vt:lpstr>
      <vt:lpstr>Diapositiva 58</vt:lpstr>
      <vt:lpstr>Diapositiva 59</vt:lpstr>
      <vt:lpstr>Diapositiva 60</vt:lpstr>
      <vt:lpstr>Diapositiva 61</vt:lpstr>
      <vt:lpstr>Diapositiva 62</vt:lpstr>
      <vt:lpstr>Diapositiva 63</vt:lpstr>
      <vt:lpstr>Diapositiva 64</vt:lpstr>
      <vt:lpstr>Diapositiva 65</vt:lpstr>
      <vt:lpstr>Diapositiva 66</vt:lpstr>
      <vt:lpstr>Diapositiva 67</vt:lpstr>
      <vt:lpstr>Diapositiva 68</vt:lpstr>
    </vt:vector>
  </TitlesOfParts>
  <Company>THE ONE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Municipio de Jamay Jalisco</dc:creator>
  <cp:lastModifiedBy>CARLOS</cp:lastModifiedBy>
  <cp:revision>1124</cp:revision>
  <dcterms:created xsi:type="dcterms:W3CDTF">2008-03-28T18:51:42Z</dcterms:created>
  <dcterms:modified xsi:type="dcterms:W3CDTF">2015-05-09T19:16:00Z</dcterms:modified>
</cp:coreProperties>
</file>